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702" r:id="rId4"/>
    <p:sldMasterId id="2147483718" r:id="rId5"/>
    <p:sldMasterId id="2147483730" r:id="rId6"/>
    <p:sldMasterId id="2147483753" r:id="rId7"/>
    <p:sldMasterId id="2147483777" r:id="rId8"/>
    <p:sldMasterId id="2147483817" r:id="rId9"/>
    <p:sldMasterId id="2147483874" r:id="rId10"/>
    <p:sldMasterId id="2147483908" r:id="rId11"/>
  </p:sldMasterIdLst>
  <p:notesMasterIdLst>
    <p:notesMasterId r:id="rId47"/>
  </p:notesMasterIdLst>
  <p:sldIdLst>
    <p:sldId id="266" r:id="rId12"/>
    <p:sldId id="269" r:id="rId13"/>
    <p:sldId id="270" r:id="rId14"/>
    <p:sldId id="271" r:id="rId15"/>
    <p:sldId id="272" r:id="rId16"/>
    <p:sldId id="280" r:id="rId17"/>
    <p:sldId id="281" r:id="rId18"/>
    <p:sldId id="305" r:id="rId19"/>
    <p:sldId id="284" r:id="rId20"/>
    <p:sldId id="306" r:id="rId21"/>
    <p:sldId id="282" r:id="rId22"/>
    <p:sldId id="273" r:id="rId23"/>
    <p:sldId id="287" r:id="rId24"/>
    <p:sldId id="307" r:id="rId25"/>
    <p:sldId id="274" r:id="rId26"/>
    <p:sldId id="289" r:id="rId27"/>
    <p:sldId id="308" r:id="rId28"/>
    <p:sldId id="300" r:id="rId29"/>
    <p:sldId id="291" r:id="rId30"/>
    <p:sldId id="292" r:id="rId31"/>
    <p:sldId id="293" r:id="rId32"/>
    <p:sldId id="294" r:id="rId33"/>
    <p:sldId id="295" r:id="rId34"/>
    <p:sldId id="296" r:id="rId35"/>
    <p:sldId id="297" r:id="rId36"/>
    <p:sldId id="298" r:id="rId37"/>
    <p:sldId id="299" r:id="rId38"/>
    <p:sldId id="301" r:id="rId39"/>
    <p:sldId id="309" r:id="rId40"/>
    <p:sldId id="310" r:id="rId41"/>
    <p:sldId id="311" r:id="rId42"/>
    <p:sldId id="275" r:id="rId43"/>
    <p:sldId id="277" r:id="rId44"/>
    <p:sldId id="278"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349E94-D079-4A36-9B94-DBBFAC757343}">
          <p14:sldIdLst>
            <p14:sldId id="266"/>
          </p14:sldIdLst>
        </p14:section>
        <p14:section name="Overview of Azure" id="{56F18ED9-2DEC-4059-AC73-23ED392A4B94}">
          <p14:sldIdLst>
            <p14:sldId id="269"/>
            <p14:sldId id="270"/>
            <p14:sldId id="271"/>
          </p14:sldIdLst>
        </p14:section>
        <p14:section name="IaaS, PaaS, SaaS" id="{90717B30-81FE-4637-B05C-C0007D9A280F}">
          <p14:sldIdLst>
            <p14:sldId id="272"/>
          </p14:sldIdLst>
        </p14:section>
        <p14:section name="Blob, Table, File, Queue - DATA" id="{EBCFFF5B-B8F4-467B-92C6-1A4B133D1BCA}">
          <p14:sldIdLst>
            <p14:sldId id="280"/>
            <p14:sldId id="281"/>
            <p14:sldId id="305"/>
            <p14:sldId id="284"/>
            <p14:sldId id="306"/>
            <p14:sldId id="282"/>
            <p14:sldId id="273"/>
            <p14:sldId id="287"/>
            <p14:sldId id="307"/>
            <p14:sldId id="274"/>
            <p14:sldId id="289"/>
            <p14:sldId id="308"/>
          </p14:sldIdLst>
        </p14:section>
        <p14:section name="SQL,DocDB - Data" id="{D4A58994-E34D-4D35-BCE5-A6378FD9BB7C}">
          <p14:sldIdLst>
            <p14:sldId id="300"/>
            <p14:sldId id="291"/>
            <p14:sldId id="292"/>
            <p14:sldId id="293"/>
            <p14:sldId id="294"/>
            <p14:sldId id="295"/>
            <p14:sldId id="296"/>
            <p14:sldId id="297"/>
            <p14:sldId id="298"/>
            <p14:sldId id="299"/>
          </p14:sldIdLst>
        </p14:section>
        <p14:section name="Service Bus (event hub/iot hub) - MSG" id="{F473BBC2-FC6E-4CDD-AC75-87B77D0ABADB}">
          <p14:sldIdLst>
            <p14:sldId id="301"/>
            <p14:sldId id="309"/>
            <p14:sldId id="310"/>
            <p14:sldId id="311"/>
          </p14:sldIdLst>
        </p14:section>
        <p14:section name="Demo of architecture - Twitter Orb" id="{D72D9076-1326-4B75-A458-2EA490C8C44C}">
          <p14:sldIdLst>
            <p14:sldId id="275"/>
            <p14:sldId id="277"/>
            <p14:sldId id="278"/>
          </p14:sldIdLst>
        </p14:section>
        <p14:section name="Conclusion and Resources" id="{7F1C7590-0F38-419B-B31B-0BF2F442A144}">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70646" autoAdjust="0"/>
  </p:normalViewPr>
  <p:slideViewPr>
    <p:cSldViewPr snapToGrid="0">
      <p:cViewPr varScale="1">
        <p:scale>
          <a:sx n="68" d="100"/>
          <a:sy n="68" d="100"/>
        </p:scale>
        <p:origin x="8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F6016-0F1B-45A3-B129-FDB95F187CAE}" type="datetimeFigureOut">
              <a:rPr lang="en-GB" smtClean="0"/>
              <a:t>07/11/2016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02889-8093-48F7-BC2D-DE156A341775}" type="slidenum">
              <a:rPr lang="en-GB" smtClean="0"/>
              <a:t>‹#›</a:t>
            </a:fld>
            <a:endParaRPr lang="en-GB"/>
          </a:p>
        </p:txBody>
      </p:sp>
    </p:spTree>
    <p:extLst>
      <p:ext uri="{BB962C8B-B14F-4D97-AF65-F5344CB8AC3E}">
        <p14:creationId xmlns:p14="http://schemas.microsoft.com/office/powerpoint/2010/main" val="48927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7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73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42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0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047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66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https://msdn.microsoft.com/library/mt718320.aspx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683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Database types defined by their structure or data model. Some databases contain multiple</a:t>
            </a:r>
            <a:r>
              <a:rPr lang="en-US" sz="1200" baseline="0" dirty="0"/>
              <a:t> data models, but are often rooted in one type.</a:t>
            </a:r>
            <a:endParaRPr lang="en-US" sz="1200" dirty="0"/>
          </a:p>
          <a:p>
            <a:pPr defTabSz="896386">
              <a:lnSpc>
                <a:spcPct val="120000"/>
              </a:lnSpc>
            </a:pPr>
            <a:r>
              <a:rPr lang="en-US" sz="1200" kern="0" dirty="0">
                <a:solidFill>
                  <a:srgbClr val="FFFFFF"/>
                </a:solidFill>
              </a:rPr>
              <a:t>In</a:t>
            </a:r>
            <a:r>
              <a:rPr lang="en-US" sz="1200" kern="0" baseline="0" dirty="0">
                <a:solidFill>
                  <a:srgbClr val="FFFFFF"/>
                </a:solidFill>
              </a:rPr>
              <a:t> the traditional, relational approach, data is stored in tables. </a:t>
            </a:r>
          </a:p>
          <a:p>
            <a:pPr marL="171450" indent="-171450" defTabSz="896386">
              <a:lnSpc>
                <a:spcPct val="120000"/>
              </a:lnSpc>
              <a:buFont typeface="Arial" panose="020B0604020202020204" pitchFamily="34" charset="0"/>
              <a:buChar char="•"/>
            </a:pPr>
            <a:r>
              <a:rPr lang="en-US" sz="1200" kern="0" dirty="0">
                <a:solidFill>
                  <a:srgbClr val="FFFFFF"/>
                </a:solidFill>
              </a:rPr>
              <a:t>Tables contain some number of columns, each of a type.</a:t>
            </a:r>
          </a:p>
          <a:p>
            <a:pPr marL="171450" indent="-171450" defTabSz="896386">
              <a:lnSpc>
                <a:spcPct val="120000"/>
              </a:lnSpc>
              <a:buFont typeface="Arial" panose="020B0604020202020204" pitchFamily="34" charset="0"/>
              <a:buChar char="•"/>
            </a:pPr>
            <a:r>
              <a:rPr lang="en-US" sz="1200" kern="0" dirty="0">
                <a:solidFill>
                  <a:srgbClr val="FFFFFF"/>
                </a:solidFill>
              </a:rPr>
              <a:t>A schema describes the columns each table can have.</a:t>
            </a:r>
          </a:p>
          <a:p>
            <a:pPr marL="171450" indent="-171450" defTabSz="896386">
              <a:lnSpc>
                <a:spcPct val="120000"/>
              </a:lnSpc>
              <a:buFont typeface="Arial" panose="020B0604020202020204" pitchFamily="34" charset="0"/>
              <a:buChar char="•"/>
            </a:pPr>
            <a:r>
              <a:rPr lang="en-US" sz="1200" kern="0" dirty="0">
                <a:solidFill>
                  <a:srgbClr val="FFFFFF"/>
                </a:solidFill>
              </a:rPr>
              <a:t>Every table’s data is stored in one or more rows.</a:t>
            </a:r>
          </a:p>
          <a:p>
            <a:pPr marL="171450" indent="-171450" defTabSz="896386">
              <a:lnSpc>
                <a:spcPct val="120000"/>
              </a:lnSpc>
              <a:buFont typeface="Arial" panose="020B0604020202020204" pitchFamily="34" charset="0"/>
              <a:buChar char="•"/>
            </a:pPr>
            <a:r>
              <a:rPr lang="en-US" sz="1200" kern="0" dirty="0">
                <a:solidFill>
                  <a:srgbClr val="FFFFFF"/>
                </a:solidFill>
              </a:rPr>
              <a:t>Each row contains a value for every column in that table.</a:t>
            </a:r>
          </a:p>
          <a:p>
            <a:pPr marL="171450" indent="-171450" defTabSz="896386">
              <a:lnSpc>
                <a:spcPct val="120000"/>
              </a:lnSpc>
              <a:buFont typeface="Arial" panose="020B0604020202020204" pitchFamily="34" charset="0"/>
              <a:buChar char="•"/>
            </a:pPr>
            <a:r>
              <a:rPr lang="en-US" sz="1200" kern="0" dirty="0">
                <a:solidFill>
                  <a:srgbClr val="FFFFFF"/>
                </a:solidFill>
              </a:rPr>
              <a:t>Rows aren’t kept in any particular order.</a:t>
            </a:r>
          </a:p>
          <a:p>
            <a:pPr marL="171450" indent="-171450" defTabSz="896386">
              <a:lnSpc>
                <a:spcPct val="120000"/>
              </a:lnSpc>
              <a:buFont typeface="Arial" panose="020B0604020202020204" pitchFamily="34" charset="0"/>
              <a:buChar cha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http://www.davidchappell.com/writing/white_papers/Azure-NoSQL-Technologies-v2.0--Chappell.pdf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DBMS software that uses this approach:</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Oracle</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IBM DB2</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Microsoft SQL Server</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MySQL</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And</a:t>
            </a:r>
            <a:r>
              <a:rPr lang="en-US" sz="1200" baseline="0" dirty="0"/>
              <a:t> many others</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97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Characteristics of each type:</a:t>
            </a:r>
          </a:p>
          <a:p>
            <a:endParaRPr lang="en-US" baseline="0" dirty="0"/>
          </a:p>
          <a:p>
            <a:r>
              <a:rPr lang="en-US" b="1" baseline="0" dirty="0"/>
              <a:t>Key-Value</a:t>
            </a:r>
          </a:p>
          <a:p>
            <a:pPr>
              <a:lnSpc>
                <a:spcPct val="90000"/>
              </a:lnSpc>
            </a:pPr>
            <a:r>
              <a:rPr lang="en-US" sz="1200" dirty="0">
                <a:solidFill>
                  <a:srgbClr val="494949"/>
                </a:solidFill>
              </a:rPr>
              <a:t>Very high speed</a:t>
            </a:r>
          </a:p>
          <a:p>
            <a:pPr>
              <a:lnSpc>
                <a:spcPct val="90000"/>
              </a:lnSpc>
            </a:pPr>
            <a:r>
              <a:rPr lang="en-US" sz="1200" dirty="0">
                <a:solidFill>
                  <a:srgbClr val="494949"/>
                </a:solidFill>
              </a:rPr>
              <a:t>Least complicated data model—anything can be stored as a value, as long as each value is associated with a key or name.</a:t>
            </a:r>
          </a:p>
          <a:p>
            <a:pPr>
              <a:lnSpc>
                <a:spcPct val="90000"/>
              </a:lnSpc>
            </a:pPr>
            <a:endParaRPr lang="en-US" sz="1200" baseline="0" dirty="0">
              <a:solidFill>
                <a:srgbClr val="494949"/>
              </a:solidFill>
            </a:endParaRPr>
          </a:p>
          <a:p>
            <a:pPr>
              <a:lnSpc>
                <a:spcPct val="90000"/>
              </a:lnSpc>
            </a:pPr>
            <a:r>
              <a:rPr lang="en-US" sz="1200" b="1" baseline="0" dirty="0">
                <a:solidFill>
                  <a:srgbClr val="494949"/>
                </a:solidFill>
              </a:rPr>
              <a:t>Wide Column</a:t>
            </a:r>
          </a:p>
          <a:p>
            <a:pPr>
              <a:lnSpc>
                <a:spcPct val="90000"/>
              </a:lnSpc>
            </a:pPr>
            <a:r>
              <a:rPr lang="en-US" sz="1200" dirty="0">
                <a:solidFill>
                  <a:srgbClr val="494949"/>
                </a:solidFill>
              </a:rPr>
              <a:t>Fast </a:t>
            </a:r>
          </a:p>
          <a:p>
            <a:pPr>
              <a:lnSpc>
                <a:spcPct val="90000"/>
              </a:lnSpc>
            </a:pPr>
            <a:r>
              <a:rPr lang="en-US" sz="1200" dirty="0">
                <a:solidFill>
                  <a:srgbClr val="494949"/>
                </a:solidFill>
              </a:rPr>
              <a:t>Almost as simple as key-value stores </a:t>
            </a:r>
          </a:p>
          <a:p>
            <a:pPr>
              <a:lnSpc>
                <a:spcPct val="90000"/>
              </a:lnSpc>
            </a:pPr>
            <a:r>
              <a:rPr lang="en-US" sz="1200" dirty="0">
                <a:solidFill>
                  <a:srgbClr val="494949"/>
                </a:solidFill>
              </a:rPr>
              <a:t>Include a primary key, an optional secondary key, and anything stored as a value.</a:t>
            </a:r>
          </a:p>
          <a:p>
            <a:pPr>
              <a:lnSpc>
                <a:spcPct val="90000"/>
              </a:lnSpc>
            </a:pPr>
            <a:endParaRPr lang="en-US" baseline="0" dirty="0"/>
          </a:p>
          <a:p>
            <a:pPr>
              <a:lnSpc>
                <a:spcPct val="90000"/>
              </a:lnSpc>
            </a:pPr>
            <a:r>
              <a:rPr lang="en-US" b="1" baseline="0" dirty="0"/>
              <a:t>Document</a:t>
            </a:r>
          </a:p>
          <a:p>
            <a:pPr marL="0" marR="0" indent="0" algn="l" defTabSz="914400" rtl="0" eaLnBrk="1" fontAlgn="auto" latinLnBrk="0" hangingPunct="1">
              <a:lnSpc>
                <a:spcPct val="90000"/>
              </a:lnSpc>
              <a:spcBef>
                <a:spcPts val="0"/>
              </a:spcBef>
              <a:spcAft>
                <a:spcPts val="0"/>
              </a:spcAft>
              <a:buClrTx/>
              <a:buSzTx/>
              <a:buFontTx/>
              <a:buNone/>
              <a:tabLst/>
              <a:defRPr/>
            </a:pPr>
            <a:r>
              <a:rPr lang="en-US" dirty="0">
                <a:solidFill>
                  <a:srgbClr val="494949"/>
                </a:solidFill>
              </a:rPr>
              <a:t>Contains data objects that are inherently hierarchical, tree-like structures (most notably JSON or XML)</a:t>
            </a:r>
          </a:p>
          <a:p>
            <a:pPr>
              <a:lnSpc>
                <a:spcPct val="90000"/>
              </a:lnSpc>
            </a:pPr>
            <a:endParaRPr lang="en-US" baseline="0" dirty="0"/>
          </a:p>
          <a:p>
            <a:pPr>
              <a:lnSpc>
                <a:spcPct val="90000"/>
              </a:lnSpc>
            </a:pPr>
            <a:r>
              <a:rPr lang="en-US" b="1" baseline="0" dirty="0"/>
              <a:t>Graph</a:t>
            </a:r>
          </a:p>
          <a:p>
            <a:pPr>
              <a:lnSpc>
                <a:spcPct val="90000"/>
              </a:lnSpc>
            </a:pPr>
            <a:r>
              <a:rPr lang="en-US" sz="1200" dirty="0">
                <a:solidFill>
                  <a:srgbClr val="494949"/>
                </a:solidFill>
              </a:rPr>
              <a:t>Represents data as a graph</a:t>
            </a:r>
          </a:p>
          <a:p>
            <a:pPr>
              <a:lnSpc>
                <a:spcPct val="90000"/>
              </a:lnSpc>
            </a:pPr>
            <a:r>
              <a:rPr lang="en-US" sz="1200" dirty="0">
                <a:solidFill>
                  <a:srgbClr val="494949"/>
                </a:solidFill>
              </a:rPr>
              <a:t>Useful when connections between data items are as important as the data items themselves</a:t>
            </a:r>
          </a:p>
          <a:p>
            <a:pPr>
              <a:lnSpc>
                <a:spcPct val="90000"/>
              </a:lnSpc>
            </a:pPr>
            <a:endParaRPr lang="en-US" baseline="0" dirty="0"/>
          </a:p>
          <a:p>
            <a:pPr>
              <a:lnSpc>
                <a:spcPct val="90000"/>
              </a:lnSpc>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106A31-8E5F-4D33-A542-702225EC1F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504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a:t>
            </a:r>
            <a:r>
              <a:rPr lang="en-US" baseline="0" dirty="0"/>
              <a:t> think of the </a:t>
            </a:r>
            <a:r>
              <a:rPr lang="en-US" dirty="0"/>
              <a:t>main draw of a KVS as speed.</a:t>
            </a:r>
          </a:p>
          <a:p>
            <a:endParaRPr lang="en-US" dirty="0"/>
          </a:p>
          <a:p>
            <a:r>
              <a:rPr lang="en-US" dirty="0"/>
              <a:t>AWS</a:t>
            </a:r>
            <a:r>
              <a:rPr lang="en-US" baseline="0" dirty="0"/>
              <a:t> DynamoDB</a:t>
            </a:r>
          </a:p>
          <a:p>
            <a:r>
              <a:rPr lang="en-US" baseline="0" dirty="0"/>
              <a:t>Redis</a:t>
            </a:r>
          </a:p>
          <a:p>
            <a:r>
              <a:rPr lang="en-US" baseline="0" dirty="0"/>
              <a:t>Azure Tables</a:t>
            </a:r>
          </a:p>
          <a:p>
            <a:r>
              <a:rPr lang="en-US" baseline="0" dirty="0"/>
              <a:t>Aerospike</a:t>
            </a:r>
          </a:p>
          <a:p>
            <a:r>
              <a:rPr lang="en-US" dirty="0"/>
              <a:t>Basho Riak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6806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Cassandra</a:t>
            </a:r>
          </a:p>
          <a:p>
            <a:r>
              <a:rPr lang="en-US" dirty="0"/>
              <a:t>Bigtable/Datastore</a:t>
            </a:r>
          </a:p>
          <a:p>
            <a:r>
              <a:rPr lang="en-US" dirty="0"/>
              <a:t>HBase</a:t>
            </a:r>
            <a:r>
              <a:rPr lang="en-US" baseline="0" dirty="0"/>
              <a:t> (on HDInsight)</a:t>
            </a:r>
          </a:p>
          <a:p>
            <a:endParaRPr lang="en-US" baseline="0" dirty="0"/>
          </a:p>
          <a:p>
            <a:r>
              <a:rPr lang="en-US" sz="1200" kern="1200" dirty="0">
                <a:solidFill>
                  <a:schemeClr val="tx1"/>
                </a:solidFill>
                <a:latin typeface="Segoe UI Light" pitchFamily="34" charset="0"/>
                <a:ea typeface="+mn-ea"/>
                <a:cs typeface="+mn-cs"/>
              </a:rPr>
              <a:t>If the immediate purpose is to capture or cache the data, then a key-value or column store is more appropriate.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34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745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6804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DocumentDB</a:t>
            </a:r>
            <a:r>
              <a:rPr lang="en-US" baseline="0" dirty="0"/>
              <a:t> is ideal for w</a:t>
            </a:r>
            <a:r>
              <a:rPr lang="en-US" dirty="0"/>
              <a:t>ell-nested</a:t>
            </a:r>
            <a:r>
              <a:rPr lang="en-US" baseline="0" dirty="0"/>
              <a:t> database documents with </a:t>
            </a:r>
            <a:r>
              <a:rPr lang="en-US" dirty="0"/>
              <a:t>multiple properties and values.</a:t>
            </a:r>
          </a:p>
          <a:p>
            <a:endParaRPr lang="en-US" dirty="0"/>
          </a:p>
          <a:p>
            <a:r>
              <a:rPr lang="en-US" dirty="0"/>
              <a:t>It</a:t>
            </a:r>
            <a:r>
              <a:rPr lang="en-US" baseline="0" dirty="0"/>
              <a:t> is not intended for Word or other application document storage.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29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607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8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822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9406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91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Data</a:t>
            </a:r>
            <a:r>
              <a:rPr lang="en-US" baseline="0" dirty="0"/>
              <a:t> sent to the Text Analytics Machine Learning API and scored (positive/negative sentiment)</a:t>
            </a:r>
          </a:p>
          <a:p>
            <a:r>
              <a:rPr lang="en-US" baseline="0" dirty="0"/>
              <a:t>Raw tweet data + prediction is sent to Event Hubs – A large data ingestion service in Azure.</a:t>
            </a:r>
          </a:p>
          <a:p>
            <a:r>
              <a:rPr lang="en-US" baseline="0" dirty="0"/>
              <a:t>Now we have every single tweet with a specified hashtag or keyword being sent to Azure so we want to average the current sentiment of the large amount of data. We use Stream Analytics to write T-SQL queries that averages the sentiment over the last 10 sec (can change the window space) and output this to another Event Hub.</a:t>
            </a:r>
          </a:p>
          <a:p>
            <a:r>
              <a:rPr lang="en-US" baseline="0" dirty="0"/>
              <a:t>The output event hub is sending the averaged sentiment values to a website which shows a glowing orb. </a:t>
            </a:r>
          </a:p>
          <a:p>
            <a:r>
              <a:rPr lang="en-US" baseline="0" dirty="0"/>
              <a:t>The orb changes </a:t>
            </a:r>
            <a:r>
              <a:rPr lang="en-US" baseline="0" dirty="0" err="1"/>
              <a:t>colour</a:t>
            </a:r>
            <a:r>
              <a:rPr lang="en-US" baseline="0" dirty="0"/>
              <a:t> depending on the sentiment – negative (red), neutral (yellow), positive (green) and all the subtle variations in between.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78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vide</a:t>
            </a:r>
            <a:r>
              <a:rPr lang="en-GB" baseline="0" dirty="0"/>
              <a:t>o to show the sentiment orb in action</a:t>
            </a:r>
          </a:p>
          <a:p>
            <a:r>
              <a:rPr lang="en-GB" baseline="0" dirty="0"/>
              <a:t>Sending different tweets to the #welc2017 – both positive and negative to see the orb change colour every 10 secs</a:t>
            </a:r>
          </a:p>
          <a:p>
            <a:r>
              <a:rPr lang="en-GB" baseline="0" dirty="0"/>
              <a:t>Top command line console – a tweet sent with specified hashtag and the sentiment value acquired from the ML API</a:t>
            </a:r>
          </a:p>
          <a:p>
            <a:r>
              <a:rPr lang="en-GB" baseline="0" dirty="0"/>
              <a:t>Bottom command line console – the output event hub details in real time showing the average sentiment at that point in time</a:t>
            </a:r>
          </a:p>
          <a:p>
            <a:r>
              <a:rPr lang="en-GB" baseline="0" dirty="0"/>
              <a:t>Then the website will refresh to show the average sentiment value next to the hashtag and the orb changes colour</a:t>
            </a:r>
          </a:p>
          <a:p>
            <a:r>
              <a:rPr lang="en-GB" baseline="0" dirty="0"/>
              <a:t>The idea around streaming data and machine learning paired together being extremely powerful. Also the visualisation aspect of the story – an orb changing colour showing an immediate understanding of the averaged data – not a large table of values a point in time visual.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5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 9:14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44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if cannot use the storage account can</a:t>
            </a:r>
            <a:r>
              <a:rPr lang="en-GB" baseline="0" dirty="0"/>
              <a:t> still repo demos by using the emulator: https://azure.microsoft.com/en-us/documentation/articles/storage-use-emulator/ </a:t>
            </a:r>
            <a:endParaRPr lang="en-GB" dirty="0"/>
          </a:p>
        </p:txBody>
      </p:sp>
      <p:sp>
        <p:nvSpPr>
          <p:cNvPr id="4" name="Slide Number Placeholder 3"/>
          <p:cNvSpPr>
            <a:spLocks noGrp="1"/>
          </p:cNvSpPr>
          <p:nvPr>
            <p:ph type="sldNum" sz="quarter" idx="10"/>
          </p:nvPr>
        </p:nvSpPr>
        <p:spPr/>
        <p:txBody>
          <a:bodyPr/>
          <a:lstStyle/>
          <a:p>
            <a:fld id="{65D02889-8093-48F7-BC2D-DE156A341775}" type="slidenum">
              <a:rPr lang="en-GB" smtClean="0"/>
              <a:t>35</a:t>
            </a:fld>
            <a:endParaRPr lang="en-GB"/>
          </a:p>
        </p:txBody>
      </p:sp>
    </p:spTree>
    <p:extLst>
      <p:ext uri="{BB962C8B-B14F-4D97-AF65-F5344CB8AC3E}">
        <p14:creationId xmlns:p14="http://schemas.microsoft.com/office/powerpoint/2010/main" val="96149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05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09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19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45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Block Blobs</a:t>
            </a:r>
          </a:p>
          <a:p>
            <a:pPr marL="457200" indent="-457200">
              <a:buFont typeface="Arial" panose="020B0604020202020204" pitchFamily="34" charset="0"/>
              <a:buChar char="•"/>
            </a:pPr>
            <a:r>
              <a:rPr lang="en-US" sz="2800" dirty="0"/>
              <a:t>For most object storage needs</a:t>
            </a:r>
          </a:p>
          <a:p>
            <a:pPr marL="457200" indent="-457200">
              <a:buFont typeface="Arial" panose="020B0604020202020204" pitchFamily="34" charset="0"/>
              <a:buChar char="•"/>
            </a:pPr>
            <a:r>
              <a:rPr lang="en-US" sz="2800" dirty="0"/>
              <a:t>Optimized for sequential access</a:t>
            </a:r>
          </a:p>
          <a:p>
            <a:pPr marL="457200" indent="-457200">
              <a:buFont typeface="Arial" panose="020B0604020202020204" pitchFamily="34" charset="0"/>
              <a:buChar char="•"/>
            </a:pPr>
            <a:r>
              <a:rPr lang="en-US" sz="2800" dirty="0"/>
              <a:t>Each blob is made up of blocks</a:t>
            </a:r>
          </a:p>
          <a:p>
            <a:r>
              <a:rPr lang="en-US" sz="2800" b="1" dirty="0"/>
              <a:t>Append Blobs</a:t>
            </a:r>
          </a:p>
          <a:p>
            <a:pPr marL="457200" indent="-457200">
              <a:buFont typeface="Arial" panose="020B0604020202020204" pitchFamily="34" charset="0"/>
              <a:buChar char="•"/>
            </a:pPr>
            <a:r>
              <a:rPr lang="en-US" sz="2800" dirty="0"/>
              <a:t>Similar to Block Blobs</a:t>
            </a:r>
          </a:p>
          <a:p>
            <a:pPr marL="457200" indent="-457200">
              <a:buFont typeface="Arial" panose="020B0604020202020204" pitchFamily="34" charset="0"/>
              <a:buChar char="•"/>
            </a:pPr>
            <a:r>
              <a:rPr lang="en-US" sz="2800" dirty="0"/>
              <a:t>Can only append blocks to the end of the blob</a:t>
            </a:r>
          </a:p>
          <a:p>
            <a:pPr marL="457200" indent="-457200">
              <a:buFont typeface="Arial" panose="020B0604020202020204" pitchFamily="34" charset="0"/>
              <a:buChar char="•"/>
            </a:pPr>
            <a:r>
              <a:rPr lang="en-US" sz="2800" dirty="0"/>
              <a:t>Optimized</a:t>
            </a:r>
            <a:r>
              <a:rPr lang="en-US" sz="2800" baseline="0" dirty="0"/>
              <a:t> for multi-writer append scenarios (logging, etc.)</a:t>
            </a:r>
          </a:p>
          <a:p>
            <a:r>
              <a:rPr lang="en-US" sz="2800" b="1" dirty="0"/>
              <a:t>Page Blobs</a:t>
            </a:r>
          </a:p>
          <a:p>
            <a:pPr marL="457200" indent="-457200">
              <a:buFont typeface="Arial" panose="020B0604020202020204" pitchFamily="34" charset="0"/>
              <a:buChar char="•"/>
            </a:pPr>
            <a:r>
              <a:rPr lang="en-US" sz="2800" dirty="0"/>
              <a:t>Optimized for random reads and writes</a:t>
            </a:r>
          </a:p>
          <a:p>
            <a:pPr marL="457200" indent="-457200">
              <a:buFont typeface="Arial" panose="020B0604020202020204" pitchFamily="34" charset="0"/>
              <a:buChar char="•"/>
            </a:pPr>
            <a:r>
              <a:rPr lang="en-US" sz="2800" dirty="0"/>
              <a:t>Collection of 512 byte pages</a:t>
            </a:r>
          </a:p>
          <a:p>
            <a:pPr marL="457200" indent="-457200">
              <a:buFont typeface="Arial" panose="020B0604020202020204" pitchFamily="34" charset="0"/>
              <a:buChar char="•"/>
            </a:pPr>
            <a:r>
              <a:rPr lang="en-US" sz="2800" dirty="0"/>
              <a:t>Support for sparse files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9:14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85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2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4.bin"/></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image" Target="../media/image4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4.jpeg"/><Relationship Id="rId5" Type="http://schemas.openxmlformats.org/officeDocument/2006/relationships/image" Target="../media/image38.emf"/><Relationship Id="rId4" Type="http://schemas.openxmlformats.org/officeDocument/2006/relationships/oleObject" Target="../embeddings/oleObject6.bin"/></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90099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5374004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4525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3385024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5825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8398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4542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763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6873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66630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164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6686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1866842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63407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24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384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46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3448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541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4042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301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096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6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33620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3323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987837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563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36867041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010495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16115887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589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0747"/>
            <a:ext cx="12218458" cy="6988748"/>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443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859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4026"/>
            <a:ext cx="12192000" cy="8129154"/>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2303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650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8129153"/>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67676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49425"/>
            <a:ext cx="12213788" cy="7007425"/>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6833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3209410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204823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4246014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9997508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9746010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13212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4815928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560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0013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25991392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9595514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147775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666098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403527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0399215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14473064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9806493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6309173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447480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9378802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4600591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00714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1676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887592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2621074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8819591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2096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2297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83175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2445469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030019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8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70623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2660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267980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0014094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00009720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2198295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9180998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6102269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45017696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976616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2044566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926813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9932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11/7/2016</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781993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8228094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9737344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9776867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3300963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1770334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8477603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810172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56075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517030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4792644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851653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772954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58582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1146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036075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10493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49934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68041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37057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36772691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696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056945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95895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81705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13633083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164149355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8089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922505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65304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67176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41161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9030363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4825571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1929620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51343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3639758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9596657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56792821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0333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4260496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60393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009910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42515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3202266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598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2167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012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071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128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23540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554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96476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5705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62480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9102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81727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00345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17060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3502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6659001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952525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1958971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508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42035800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171326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12922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9301356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7680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9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3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6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57758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757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715047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8561779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208621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60738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4478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4587446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7819424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174096492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52502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44900620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79917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72973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624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1876013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27020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47232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322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178912335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682194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2424901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84967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46364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84160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87373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718550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658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96550335"/>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19272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21897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128915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1923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24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678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485829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930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292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0147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0602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903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0888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33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6422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834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1365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29909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265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75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71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677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11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711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018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3775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441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250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F800D12-ABB5-47F8-A0E8-1F63480820D4}" type="datetimeFigureOut">
              <a:rPr lang="en-GB" smtClean="0"/>
              <a:t>07/11/2016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14322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074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391864298"/>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80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46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623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89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404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73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342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63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F800D12-ABB5-47F8-A0E8-1F63480820D4}" type="datetimeFigureOut">
              <a:rPr lang="en-GB" smtClean="0"/>
              <a:t>07/11/2016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2248618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178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810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364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518842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613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8795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4324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019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65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71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00D12-ABB5-47F8-A0E8-1F63480820D4}" type="datetimeFigureOut">
              <a:rPr lang="en-GB" smtClean="0"/>
              <a:t>07/11/2016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433098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46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435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5810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98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58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18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3369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116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90177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69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6326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148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249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204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955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27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398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795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937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8794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95107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23485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5171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8446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931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9796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08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37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71046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72719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933219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image" Target="../media/image38.emf"/><Relationship Id="rId3" Type="http://schemas.openxmlformats.org/officeDocument/2006/relationships/slideLayout" Target="../slideLayouts/slideLayout213.xml"/><Relationship Id="rId21" Type="http://schemas.openxmlformats.org/officeDocument/2006/relationships/slideLayout" Target="../slideLayouts/slideLayout231.xml"/><Relationship Id="rId34" Type="http://schemas.openxmlformats.org/officeDocument/2006/relationships/theme" Target="../theme/theme10.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oleObject" Target="../embeddings/oleObject1.bin"/><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image" Target="../media/image39.png"/><Relationship Id="rId40" Type="http://schemas.openxmlformats.org/officeDocument/2006/relationships/image" Target="../media/image3.png"/><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tags" Target="../tags/tag1.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vmlDrawing" Target="../drawings/vmlDrawing1.v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theme" Target="../theme/theme11.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3.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3.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7.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theme" Target="../theme/theme8.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slideLayout" Target="../slideLayouts/slideLayout200.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50" Type="http://schemas.openxmlformats.org/officeDocument/2006/relationships/theme" Target="../theme/theme9.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41" Type="http://schemas.openxmlformats.org/officeDocument/2006/relationships/slideLayout" Target="../slideLayouts/slideLayout202.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8"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00D12-ABB5-47F8-A0E8-1F63480820D4}" type="datetimeFigureOut">
              <a:rPr lang="en-GB" smtClean="0"/>
              <a:t>07/11/2016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40677-DF91-4E45-9941-F689FB7D3E8B}" type="slidenum">
              <a:rPr lang="en-GB" smtClean="0"/>
              <a:t>‹#›</a:t>
            </a:fld>
            <a:endParaRPr lang="en-GB"/>
          </a:p>
        </p:txBody>
      </p:sp>
    </p:spTree>
    <p:extLst>
      <p:ext uri="{BB962C8B-B14F-4D97-AF65-F5344CB8AC3E}">
        <p14:creationId xmlns:p14="http://schemas.microsoft.com/office/powerpoint/2010/main" val="98115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3" name="think-cell Slide" r:id="rId38" imgW="270" imgH="270" progId="TCLayout.ActiveDocument.1">
                  <p:embed/>
                </p:oleObj>
              </mc:Choice>
              <mc:Fallback>
                <p:oleObj name="think-cell Slide" r:id="rId38" imgW="270" imgH="270" progId="TCLayout.ActiveDocument.1">
                  <p:embed/>
                  <p:pic>
                    <p:nvPicPr>
                      <p:cNvPr id="6" name="Object 5" hidden="1"/>
                      <p:cNvPicPr/>
                      <p:nvPr/>
                    </p:nvPicPr>
                    <p:blipFill>
                      <a:blip r:embed="rId39"/>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617811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4243717525"/>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26770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95614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26808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11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73115828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1048138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62334436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195381144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51" r:id="rId31"/>
    <p:sldLayoutId id="2147483852"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8" r:id="rId46"/>
    <p:sldLayoutId id="2147483869" r:id="rId47"/>
    <p:sldLayoutId id="2147483872" r:id="rId48"/>
    <p:sldLayoutId id="2147483873"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hyperlink" Target="https://azure.microsoft.com/en-gb/documentation/articles/storage-dotnet-how-to-use-blob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hyperlink" Target="https://azure.microsoft.com/en-gb/documentation/articles/storage-dotnet-how-to-use-tabl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15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6.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166.xml"/><Relationship Id="rId5" Type="http://schemas.openxmlformats.org/officeDocument/2006/relationships/image" Target="../media/image57.png"/><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66.xml"/></Relationships>
</file>

<file path=ppt/slides/_rels/slide2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3.xml"/><Relationship Id="rId1" Type="http://schemas.openxmlformats.org/officeDocument/2006/relationships/slideLayout" Target="../slideLayouts/slideLayout16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9.xml"/><Relationship Id="rId7" Type="http://schemas.openxmlformats.org/officeDocument/2006/relationships/slideLayout" Target="../slideLayouts/slideLayout10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67.png"/><Relationship Id="rId4" Type="http://schemas.openxmlformats.org/officeDocument/2006/relationships/tags" Target="../tags/tag10.xml"/><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5.xml"/><Relationship Id="rId7" Type="http://schemas.openxmlformats.org/officeDocument/2006/relationships/slideLayout" Target="../slideLayouts/slideLayout10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hyperlink" Target="http://bit.ly/orbofintelligence"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6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github.com/amykatenicho/AzureStorageExamples.git"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azure.microsoft.com/en-gb/documentation/services/storage/" TargetMode="External"/><Relationship Id="rId5" Type="http://schemas.openxmlformats.org/officeDocument/2006/relationships/hyperlink" Target="https://github.com/MSFTImagine/computerscience" TargetMode="Externa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943" y="2526851"/>
            <a:ext cx="10789700" cy="2387600"/>
          </a:xfrm>
        </p:spPr>
        <p:txBody>
          <a:bodyPr anchor="t">
            <a:noAutofit/>
          </a:bodyPr>
          <a:lstStyle/>
          <a:p>
            <a:pPr>
              <a:lnSpc>
                <a:spcPct val="100000"/>
              </a:lnSpc>
            </a:pPr>
            <a:r>
              <a:rPr lang="en-GB" sz="7200" dirty="0">
                <a:solidFill>
                  <a:schemeClr val="bg1"/>
                </a:solidFill>
                <a:latin typeface="Segoe UI Light" panose="020B0502040204020203" pitchFamily="34" charset="0"/>
                <a:cs typeface="Segoe UI Light" panose="020B0502040204020203" pitchFamily="34" charset="0"/>
              </a:rPr>
              <a:t>Microsoft Azure</a:t>
            </a:r>
            <a:br>
              <a:rPr lang="en-GB" sz="7200" dirty="0">
                <a:solidFill>
                  <a:schemeClr val="bg1"/>
                </a:solidFill>
                <a:latin typeface="Segoe UI Light" panose="020B0502040204020203" pitchFamily="34" charset="0"/>
                <a:cs typeface="Segoe UI Light" panose="020B0502040204020203" pitchFamily="34" charset="0"/>
              </a:rPr>
            </a:br>
            <a:r>
              <a:rPr lang="en-GB" sz="4000" dirty="0" err="1">
                <a:solidFill>
                  <a:schemeClr val="bg1"/>
                </a:solidFill>
                <a:latin typeface="Segoe UI Light" panose="020B0502040204020203" pitchFamily="34" charset="0"/>
                <a:cs typeface="Segoe UI Light" panose="020B0502040204020203" pitchFamily="34" charset="0"/>
              </a:rPr>
              <a:t>Azure</a:t>
            </a:r>
            <a:r>
              <a:rPr lang="en-GB" sz="4000" dirty="0">
                <a:solidFill>
                  <a:schemeClr val="bg1"/>
                </a:solidFill>
                <a:latin typeface="Segoe UI Light" panose="020B0502040204020203" pitchFamily="34" charset="0"/>
                <a:cs typeface="Segoe UI Light" panose="020B0502040204020203" pitchFamily="34" charset="0"/>
              </a:rPr>
              <a:t> Storage Story</a:t>
            </a:r>
            <a:br>
              <a:rPr lang="en-GB" sz="8000" dirty="0">
                <a:solidFill>
                  <a:schemeClr val="bg1"/>
                </a:solidFill>
                <a:latin typeface="Segoe UI Light" panose="020B0502040204020203" pitchFamily="34" charset="0"/>
                <a:cs typeface="Segoe UI Light" panose="020B0502040204020203" pitchFamily="34" charset="0"/>
              </a:rPr>
            </a:br>
            <a:br>
              <a:rPr lang="en-GB" sz="8000" dirty="0">
                <a:solidFill>
                  <a:schemeClr val="bg1"/>
                </a:solidFill>
                <a:latin typeface="Segoe UI Light" panose="020B0502040204020203" pitchFamily="34" charset="0"/>
                <a:cs typeface="Segoe UI Light" panose="020B0502040204020203" pitchFamily="34" charset="0"/>
              </a:rPr>
            </a:br>
            <a:endParaRPr lang="en-GB" sz="3600" dirty="0">
              <a:solidFill>
                <a:schemeClr val="bg1"/>
              </a:solidFill>
              <a:latin typeface="Segoe UI Light" panose="020B0502040204020203" pitchFamily="34" charset="0"/>
              <a:cs typeface="Segoe UI Light" panose="020B0502040204020203" pitchFamily="34" charset="0"/>
            </a:endParaRPr>
          </a:p>
        </p:txBody>
      </p:sp>
      <p:sp>
        <p:nvSpPr>
          <p:cNvPr id="3" name="Footer Placeholder 3"/>
          <p:cNvSpPr txBox="1">
            <a:spLocks/>
          </p:cNvSpPr>
          <p:nvPr/>
        </p:nvSpPr>
        <p:spPr>
          <a:xfrm>
            <a:off x="369943" y="5908177"/>
            <a:ext cx="768148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446501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Blob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err="1">
                  <a:gradFill>
                    <a:gsLst>
                      <a:gs pos="0">
                        <a:srgbClr val="FFFFFF"/>
                      </a:gs>
                      <a:gs pos="100000">
                        <a:srgbClr val="FFFFFF"/>
                      </a:gs>
                    </a:gsLst>
                    <a:lin ang="5400000" scaled="0"/>
                  </a:gradFill>
                  <a:ea typeface="Segoe UI" pitchFamily="34" charset="0"/>
                  <a:cs typeface="Segoe UI" pitchFamily="34" charset="0"/>
                </a:rPr>
                <a:t>amy</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pictures</a:t>
              </a: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data</a:t>
              </a: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p:cNvSpPr/>
            <p:nvPr/>
          </p:nvSpPr>
          <p:spPr bwMode="auto">
            <a:xfrm>
              <a:off x="8171330" y="294534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IMG001.PNG</a:t>
              </a:r>
            </a:p>
          </p:txBody>
        </p:sp>
        <p:sp>
          <p:nvSpPr>
            <p:cNvPr id="82" name="Rectangle: Rounded Corners 81"/>
            <p:cNvSpPr/>
            <p:nvPr/>
          </p:nvSpPr>
          <p:spPr bwMode="auto">
            <a:xfrm>
              <a:off x="8171330" y="388664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IMG002.PNG</a:t>
              </a:r>
            </a:p>
          </p:txBody>
        </p:sp>
        <p:sp>
          <p:nvSpPr>
            <p:cNvPr id="83" name="Rectangle: Rounded Corners 82"/>
            <p:cNvSpPr/>
            <p:nvPr/>
          </p:nvSpPr>
          <p:spPr bwMode="auto">
            <a:xfrm>
              <a:off x="8171330" y="48279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tweets.txt</a:t>
              </a: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82" idx="1"/>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a:endCxn id="83" idx="1"/>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Container</a:t>
              </a: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Blob</a:t>
              </a:r>
            </a:p>
          </p:txBody>
        </p:sp>
        <p:cxnSp>
          <p:nvCxnSpPr>
            <p:cNvPr id="94" name="Straight Arrow Connector 93"/>
            <p:cNvCxnSpPr>
              <a:stCxn id="53" idx="3"/>
              <a:endCxn id="81" idx="1"/>
            </p:cNvCxnSpPr>
            <p:nvPr/>
          </p:nvCxnSpPr>
          <p:spPr>
            <a:xfrm flipV="1">
              <a:off x="7041777" y="3259112"/>
              <a:ext cx="1129553" cy="53743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://&lt;accountname&gt;.</a:t>
            </a:r>
            <a:r>
              <a:rPr lang="en-GB" sz="2400" dirty="0"/>
              <a:t>blob.core.windows.net/</a:t>
            </a:r>
            <a:r>
              <a:rPr lang="en-GB" sz="2400" dirty="0">
                <a:solidFill>
                  <a:srgbClr val="FF0000"/>
                </a:solidFill>
              </a:rPr>
              <a:t>&lt;containername&gt;</a:t>
            </a:r>
            <a:r>
              <a:rPr lang="en-GB" sz="2400" dirty="0"/>
              <a:t>/</a:t>
            </a:r>
            <a:r>
              <a:rPr lang="en-GB" sz="2400" dirty="0">
                <a:solidFill>
                  <a:schemeClr val="accent1"/>
                </a:solidFill>
              </a:rPr>
              <a:t>&lt;blobname&gt;</a:t>
            </a: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amy</a:t>
            </a:r>
            <a:r>
              <a:rPr lang="en-GB" sz="2400" dirty="0"/>
              <a:t>.blob.core.windows.net/</a:t>
            </a:r>
            <a:r>
              <a:rPr lang="en-GB" sz="2400" dirty="0">
                <a:solidFill>
                  <a:srgbClr val="FF0000"/>
                </a:solidFill>
              </a:rPr>
              <a:t>data</a:t>
            </a:r>
            <a:r>
              <a:rPr lang="en-GB" sz="2400" dirty="0"/>
              <a:t>/</a:t>
            </a:r>
            <a:r>
              <a:rPr lang="en-GB" sz="2400" dirty="0">
                <a:solidFill>
                  <a:schemeClr val="accent1"/>
                </a:solidFill>
              </a:rPr>
              <a:t>tweets.txt</a:t>
            </a:r>
          </a:p>
        </p:txBody>
      </p:sp>
    </p:spTree>
    <p:extLst>
      <p:ext uri="{BB962C8B-B14F-4D97-AF65-F5344CB8AC3E}">
        <p14:creationId xmlns:p14="http://schemas.microsoft.com/office/powerpoint/2010/main" val="4633285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Blobs</a:t>
            </a:r>
            <a:endParaRPr lang="en-US" dirty="0"/>
          </a:p>
        </p:txBody>
      </p:sp>
      <p:sp>
        <p:nvSpPr>
          <p:cNvPr id="3" name="Text Placeholder 2"/>
          <p:cNvSpPr>
            <a:spLocks noGrp="1"/>
          </p:cNvSpPr>
          <p:nvPr>
            <p:ph type="body" sz="quarter" idx="10"/>
          </p:nvPr>
        </p:nvSpPr>
        <p:spPr>
          <a:xfrm>
            <a:off x="269239" y="1189177"/>
            <a:ext cx="11653523" cy="4710200"/>
          </a:xfrm>
        </p:spPr>
        <p:txBody>
          <a:bodyPr/>
          <a:lstStyle/>
          <a:p>
            <a:r>
              <a:rPr lang="en-US" dirty="0"/>
              <a:t>Block Blobs</a:t>
            </a:r>
          </a:p>
          <a:p>
            <a:pPr lvl="1"/>
            <a:r>
              <a:rPr lang="en-US" dirty="0"/>
              <a:t>Most object storage scenarios</a:t>
            </a:r>
          </a:p>
          <a:p>
            <a:pPr lvl="1"/>
            <a:r>
              <a:rPr lang="en-US" dirty="0"/>
              <a:t>Documents, images, video, etc.</a:t>
            </a:r>
          </a:p>
          <a:p>
            <a:pPr lvl="1"/>
            <a:endParaRPr lang="en-US" dirty="0"/>
          </a:p>
          <a:p>
            <a:r>
              <a:rPr lang="en-US" dirty="0"/>
              <a:t>Append Blobs</a:t>
            </a:r>
          </a:p>
          <a:p>
            <a:pPr lvl="1"/>
            <a:r>
              <a:rPr lang="en-US" dirty="0"/>
              <a:t>Multi-writer append only scenarios</a:t>
            </a:r>
          </a:p>
          <a:p>
            <a:pPr lvl="1"/>
            <a:r>
              <a:rPr lang="en-US" dirty="0"/>
              <a:t>Logging, Big Data Analytics output</a:t>
            </a:r>
          </a:p>
          <a:p>
            <a:pPr lvl="1"/>
            <a:endParaRPr lang="en-US" dirty="0"/>
          </a:p>
          <a:p>
            <a:r>
              <a:rPr lang="en-US" dirty="0"/>
              <a:t>Page Blobs</a:t>
            </a:r>
          </a:p>
          <a:p>
            <a:pPr lvl="1"/>
            <a:r>
              <a:rPr lang="en-US" dirty="0"/>
              <a:t>Page aligned random reads and writes</a:t>
            </a:r>
          </a:p>
          <a:p>
            <a:pPr lvl="1"/>
            <a:r>
              <a:rPr lang="en-US" dirty="0"/>
              <a:t>IaaS Disks, Event Hub, Block level backup</a:t>
            </a:r>
          </a:p>
        </p:txBody>
      </p:sp>
      <p:grpSp>
        <p:nvGrpSpPr>
          <p:cNvPr id="88" name="Group 87"/>
          <p:cNvGrpSpPr/>
          <p:nvPr/>
        </p:nvGrpSpPr>
        <p:grpSpPr>
          <a:xfrm>
            <a:off x="6554624" y="1972290"/>
            <a:ext cx="5294596" cy="990459"/>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0" name="Rectangle 89"/>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1" name="Rectangle 90"/>
            <p:cNvSpPr/>
            <p:nvPr/>
          </p:nvSpPr>
          <p:spPr>
            <a:xfrm>
              <a:off x="7938614" y="2504700"/>
              <a:ext cx="932361" cy="621735"/>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2" name="Rectangle 91"/>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94" name="Group 93"/>
          <p:cNvGrpSpPr/>
          <p:nvPr/>
        </p:nvGrpSpPr>
        <p:grpSpPr>
          <a:xfrm>
            <a:off x="6554624" y="3174854"/>
            <a:ext cx="5294596" cy="990459"/>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6" name="Rectangle 95"/>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7" name="Rectangle 96"/>
            <p:cNvSpPr/>
            <p:nvPr/>
          </p:nvSpPr>
          <p:spPr>
            <a:xfrm>
              <a:off x="7938614" y="2504700"/>
              <a:ext cx="932361"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8" name="Rectangle 97"/>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0" name="Group 99"/>
          <p:cNvGrpSpPr/>
          <p:nvPr/>
        </p:nvGrpSpPr>
        <p:grpSpPr>
          <a:xfrm>
            <a:off x="6554624" y="880738"/>
            <a:ext cx="1576446" cy="990459"/>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3" name="Group 102"/>
          <p:cNvGrpSpPr/>
          <p:nvPr/>
        </p:nvGrpSpPr>
        <p:grpSpPr>
          <a:xfrm rot="16200000">
            <a:off x="7361887" y="3832226"/>
            <a:ext cx="2004479" cy="3585699"/>
            <a:chOff x="1308126" y="1828800"/>
            <a:chExt cx="2044673" cy="3657600"/>
          </a:xfrm>
          <a:solidFill>
            <a:srgbClr val="0078D7"/>
          </a:solidFill>
          <a:effectLst/>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091">
                <a:defRPr/>
              </a:pPr>
              <a:r>
                <a:rPr lang="en-US" sz="1568" dirty="0">
                  <a:solidFill>
                    <a:srgbClr val="FFFFFF"/>
                  </a:solidFill>
                  <a:latin typeface="Segoe UI"/>
                </a:rPr>
                <a:t>Sparse File </a:t>
              </a:r>
            </a:p>
            <a:p>
              <a:pPr algn="r" defTabSz="896091">
                <a:defRPr/>
              </a:pPr>
              <a:r>
                <a:rPr lang="en-US" sz="1372" dirty="0">
                  <a:solidFill>
                    <a:srgbClr val="FFFFFF"/>
                  </a:solidFill>
                  <a:latin typeface="Segoe UI"/>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18429" y="2009008"/>
              <a:ext cx="534978"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512</a:t>
              </a:r>
            </a:p>
          </p:txBody>
        </p:sp>
        <p:sp>
          <p:nvSpPr>
            <p:cNvPr id="107" name="Rectangle 106"/>
            <p:cNvSpPr/>
            <p:nvPr/>
          </p:nvSpPr>
          <p:spPr>
            <a:xfrm>
              <a:off x="1316080" y="2313801"/>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1024</a:t>
              </a: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16076" y="2614245"/>
              <a:ext cx="53733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1536</a:t>
              </a:r>
            </a:p>
          </p:txBody>
        </p:sp>
        <p:sp>
          <p:nvSpPr>
            <p:cNvPr id="120" name="Rectangle 119"/>
            <p:cNvSpPr/>
            <p:nvPr/>
          </p:nvSpPr>
          <p:spPr>
            <a:xfrm>
              <a:off x="1316080" y="2919045"/>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2048</a:t>
              </a:r>
            </a:p>
          </p:txBody>
        </p:sp>
        <p:sp>
          <p:nvSpPr>
            <p:cNvPr id="121" name="Rectangle 120"/>
            <p:cNvSpPr/>
            <p:nvPr/>
          </p:nvSpPr>
          <p:spPr>
            <a:xfrm>
              <a:off x="1308126" y="3223845"/>
              <a:ext cx="54528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2560</a:t>
              </a:r>
            </a:p>
          </p:txBody>
        </p:sp>
      </p:grpSp>
      <p:sp>
        <p:nvSpPr>
          <p:cNvPr id="122" name="Rectangle 121"/>
          <p:cNvSpPr/>
          <p:nvPr/>
        </p:nvSpPr>
        <p:spPr>
          <a:xfrm>
            <a:off x="6554624" y="4624233"/>
            <a:ext cx="620096" cy="1416351"/>
          </a:xfrm>
          <a:prstGeom prst="rect">
            <a:avLst/>
          </a:prstGeom>
          <a:solidFill>
            <a:srgbClr val="107C1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3" name="Rectangle 122"/>
          <p:cNvSpPr/>
          <p:nvPr/>
        </p:nvSpPr>
        <p:spPr>
          <a:xfrm>
            <a:off x="7467701" y="4622835"/>
            <a:ext cx="298808" cy="1416351"/>
          </a:xfrm>
          <a:prstGeom prst="rect">
            <a:avLst/>
          </a:prstGeom>
          <a:solidFill>
            <a:srgbClr val="5C2D9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4" name="Rectangle 123"/>
          <p:cNvSpPr/>
          <p:nvPr/>
        </p:nvSpPr>
        <p:spPr>
          <a:xfrm>
            <a:off x="8364847" y="4622834"/>
            <a:ext cx="298808" cy="1416351"/>
          </a:xfrm>
          <a:prstGeom prst="rect">
            <a:avLst/>
          </a:prstGeom>
          <a:solidFill>
            <a:srgbClr val="D83B0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Tree>
    <p:extLst>
      <p:ext uri="{BB962C8B-B14F-4D97-AF65-F5344CB8AC3E}">
        <p14:creationId xmlns:p14="http://schemas.microsoft.com/office/powerpoint/2010/main" val="9702206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25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25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25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250"/>
                                        <p:tgtEl>
                                          <p:spTgt spid="10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25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250"/>
                                        <p:tgtEl>
                                          <p:spTgt spid="1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Blob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https://azure.microsoft.com/en-gb/documentation/articles/storage-dotnet-how-to-use-blobs/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7354380"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75893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Table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shop</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customers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products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80299" y="23851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Email:</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Table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Entity</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4" name="Straight Arrow Connector 93"/>
            <p:cNvCxnSpPr>
              <a:stCxn id="53" idx="3"/>
              <a:endCxn id="81" idx="1"/>
            </p:cNvCxnSpPr>
            <p:nvPr/>
          </p:nvCxnSpPr>
          <p:spPr>
            <a:xfrm flipV="1">
              <a:off x="7041777" y="2845173"/>
              <a:ext cx="1138522" cy="9513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table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tablename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a:solidFill>
                  <a:srgbClr val="00B050"/>
                </a:solidFill>
                <a:latin typeface="Segoe UI"/>
              </a:rPr>
              <a:t>shop</a:t>
            </a:r>
            <a:r>
              <a:rPr kumimoji="0" lang="en-GB" sz="2400" b="0" i="0" u="none" strike="noStrike" kern="1200" cap="none" spc="0" normalizeH="0" baseline="0" noProof="0" dirty="0">
                <a:ln>
                  <a:noFill/>
                </a:ln>
                <a:solidFill>
                  <a:srgbClr val="505050"/>
                </a:solidFill>
                <a:effectLst/>
                <a:uLnTx/>
                <a:uFillTx/>
                <a:latin typeface="Segoe UI"/>
                <a:ea typeface="+mn-ea"/>
                <a:cs typeface="+mn-cs"/>
              </a:rPr>
              <a:t>.table.core.windows.net/</a:t>
            </a:r>
            <a:r>
              <a:rPr lang="en-GB" sz="2400" dirty="0">
                <a:solidFill>
                  <a:srgbClr val="FF0000"/>
                </a:solidFill>
                <a:latin typeface="Segoe UI"/>
              </a:rPr>
              <a:t>customers</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 name="Rectangle: Rounded Corners 24"/>
          <p:cNvSpPr/>
          <p:nvPr/>
        </p:nvSpPr>
        <p:spPr bwMode="auto">
          <a:xfrm>
            <a:off x="8180299" y="31633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Age</a:t>
            </a: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p:cNvSpPr/>
          <p:nvPr/>
        </p:nvSpPr>
        <p:spPr bwMode="auto">
          <a:xfrm>
            <a:off x="8171330" y="4309095"/>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ProductID</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noProof="0" dirty="0" err="1">
                <a:gradFill>
                  <a:gsLst>
                    <a:gs pos="0">
                      <a:srgbClr val="FFFFFF"/>
                    </a:gs>
                    <a:gs pos="100000">
                      <a:srgbClr val="FFFFFF"/>
                    </a:gs>
                  </a:gsLst>
                  <a:lin ang="5400000" scaled="0"/>
                </a:gradFill>
                <a:latin typeface="Segoe UI"/>
                <a:ea typeface="Segoe UI" pitchFamily="34" charset="0"/>
                <a:cs typeface="Segoe UI" pitchFamily="34" charset="0"/>
              </a:rPr>
              <a:t>ProdName</a:t>
            </a:r>
            <a:r>
              <a:rPr lang="en-GB" sz="2000" noProof="0" dirty="0">
                <a:gradFill>
                  <a:gsLst>
                    <a:gs pos="0">
                      <a:srgbClr val="FFFFFF"/>
                    </a:gs>
                    <a:gs pos="100000">
                      <a:srgbClr val="FFFFFF"/>
                    </a:gs>
                  </a:gsLst>
                  <a:lin ang="5400000" scaled="0"/>
                </a:gradFill>
                <a:latin typeface="Segoe UI"/>
                <a:ea typeface="Segoe UI" pitchFamily="34" charset="0"/>
                <a:cs typeface="Segoe UI" pitchFamily="34" charset="0"/>
              </a:rPr>
              <a: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68489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Table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https://azure.microsoft.com/en-gb/documentation/articles/storage-dotnet-how-to-use-tables/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370459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9697037" y="2456142"/>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778775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Queue Storage</a:t>
            </a:r>
          </a:p>
        </p:txBody>
      </p:sp>
      <p:grpSp>
        <p:nvGrpSpPr>
          <p:cNvPr id="3" name="Group 2"/>
          <p:cNvGrpSpPr/>
          <p:nvPr/>
        </p:nvGrpSpPr>
        <p:grpSpPr>
          <a:xfrm>
            <a:off x="3514165" y="1299881"/>
            <a:ext cx="5163671" cy="4258239"/>
            <a:chOff x="2003612" y="1299872"/>
            <a:chExt cx="5163671" cy="4258239"/>
          </a:xfrm>
        </p:grpSpPr>
        <p:sp>
          <p:nvSpPr>
            <p:cNvPr id="41" name="Rectangle: Rounded Corners 40"/>
            <p:cNvSpPr/>
            <p:nvPr/>
          </p:nvSpPr>
          <p:spPr bwMode="auto">
            <a:xfrm>
              <a:off x="2003612" y="1299876"/>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299875"/>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191870" y="3115227"/>
              <a:ext cx="1766046"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err="1">
                  <a:gradFill>
                    <a:gsLst>
                      <a:gs pos="0">
                        <a:srgbClr val="FFFFFF"/>
                      </a:gs>
                      <a:gs pos="100000">
                        <a:srgbClr val="FFFFFF"/>
                      </a:gs>
                    </a:gsLst>
                    <a:lin ang="5400000" scaled="0"/>
                  </a:gradFill>
                  <a:latin typeface="Segoe UI"/>
                  <a:ea typeface="Segoe UI" pitchFamily="34" charset="0"/>
                  <a:cs typeface="Segoe UI" pitchFamily="34" charset="0"/>
                </a:rPr>
                <a:t>myaccount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9189" y="2311545"/>
              <a:ext cx="1891553" cy="87932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Images-to-download</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3930934"/>
              <a:ext cx="1891553" cy="887112"/>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Images-to-resize</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957916" y="2751208"/>
              <a:ext cx="1201273" cy="6777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957916" y="3428992"/>
              <a:ext cx="1201273" cy="94549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Queue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queue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queuename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err="1">
                <a:solidFill>
                  <a:srgbClr val="00B050"/>
                </a:solidFill>
                <a:latin typeface="Segoe UI"/>
              </a:rPr>
              <a:t>myaccount</a:t>
            </a:r>
            <a:r>
              <a:rPr kumimoji="0" lang="en-GB" sz="2400" b="0" i="0" u="none" strike="noStrike" kern="1200" cap="none" spc="0" normalizeH="0" baseline="0" noProof="0" dirty="0">
                <a:ln>
                  <a:noFill/>
                </a:ln>
                <a:solidFill>
                  <a:srgbClr val="505050"/>
                </a:solidFill>
                <a:effectLst/>
                <a:uLnTx/>
                <a:uFillTx/>
                <a:latin typeface="Segoe UI"/>
                <a:ea typeface="+mn-ea"/>
                <a:cs typeface="+mn-cs"/>
              </a:rPr>
              <a:t>.queue.core.windows.net/</a:t>
            </a:r>
            <a:r>
              <a:rPr lang="en-GB" sz="2400" dirty="0">
                <a:solidFill>
                  <a:srgbClr val="FF0000"/>
                </a:solidFill>
                <a:latin typeface="Segoe UI"/>
              </a:rPr>
              <a:t>images-to-download</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647420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050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16001" y="5226373"/>
            <a:ext cx="10398124" cy="108658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Protects and secures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app data!</a:t>
            </a:r>
          </a:p>
        </p:txBody>
      </p:sp>
      <p:pic>
        <p:nvPicPr>
          <p:cNvPr id="4" name="Picture 3"/>
          <p:cNvPicPr>
            <a:picLocks noChangeAspect="1"/>
          </p:cNvPicPr>
          <p:nvPr/>
        </p:nvPicPr>
        <p:blipFill>
          <a:blip r:embed="rId3">
            <a:alphaModFix amt="50000"/>
          </a:blip>
          <a:stretch>
            <a:fillRect/>
          </a:stretch>
        </p:blipFill>
        <p:spPr>
          <a:xfrm>
            <a:off x="1213344" y="5354580"/>
            <a:ext cx="596406" cy="837728"/>
          </a:xfrm>
          <a:prstGeom prst="rect">
            <a:avLst/>
          </a:prstGeom>
        </p:spPr>
      </p:pic>
      <p:sp>
        <p:nvSpPr>
          <p:cNvPr id="2" name="Title 1"/>
          <p:cNvSpPr>
            <a:spLocks noGrp="1"/>
          </p:cNvSpPr>
          <p:nvPr>
            <p:ph type="title"/>
          </p:nvPr>
        </p:nvSpPr>
        <p:spPr>
          <a:xfrm>
            <a:off x="258607" y="272145"/>
            <a:ext cx="11655840" cy="899665"/>
          </a:xfrm>
        </p:spPr>
        <p:txBody>
          <a:bodyPr/>
          <a:lstStyle/>
          <a:p>
            <a:r>
              <a:rPr lang="en-US" sz="4400" dirty="0">
                <a:solidFill>
                  <a:schemeClr val="accent2"/>
                </a:solidFill>
              </a:rPr>
              <a:t>Azure SQL Database</a:t>
            </a:r>
          </a:p>
        </p:txBody>
      </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12" name="Rectangle 11"/>
          <p:cNvSpPr/>
          <p:nvPr/>
        </p:nvSpPr>
        <p:spPr>
          <a:xfrm>
            <a:off x="371176" y="993108"/>
            <a:ext cx="1094322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a:ea typeface="+mn-ea"/>
                <a:cs typeface="+mn-cs"/>
              </a:rPr>
              <a:t>The developer’s intelligent cloud-database service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43" name="Rectangle 142"/>
          <p:cNvSpPr/>
          <p:nvPr/>
        </p:nvSpPr>
        <p:spPr bwMode="auto">
          <a:xfrm>
            <a:off x="8894532"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Work within your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 you can focus on building great apps!</a:t>
            </a:r>
          </a:p>
        </p:txBody>
      </p:sp>
      <p:sp>
        <p:nvSpPr>
          <p:cNvPr id="17" name="Rectangle 16"/>
          <p:cNvSpPr/>
          <p:nvPr/>
        </p:nvSpPr>
        <p:spPr bwMode="auto">
          <a:xfrm>
            <a:off x="8894532" y="1884445"/>
            <a:ext cx="2512483" cy="247615"/>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1016001" y="4980070"/>
            <a:ext cx="10398124" cy="247615"/>
          </a:xfrm>
          <a:prstGeom prst="rect">
            <a:avLst/>
          </a:prstGeom>
          <a:solidFill>
            <a:srgbClr val="16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3" name="Group 2"/>
          <p:cNvGrpSpPr/>
          <p:nvPr/>
        </p:nvGrpSpPr>
        <p:grpSpPr>
          <a:xfrm>
            <a:off x="3695394" y="1873520"/>
            <a:ext cx="2512483" cy="2979655"/>
            <a:chOff x="1009543" y="1884445"/>
            <a:chExt cx="2512483" cy="2979655"/>
          </a:xfrm>
        </p:grpSpPr>
        <p:sp>
          <p:nvSpPr>
            <p:cNvPr id="6" name="Rectangle 5"/>
            <p:cNvSpPr/>
            <p:nvPr/>
          </p:nvSpPr>
          <p:spPr bwMode="auto">
            <a:xfrm>
              <a:off x="1009543"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Scales on the fly</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without app downtime!</a:t>
              </a:r>
            </a:p>
          </p:txBody>
        </p:sp>
        <p:sp>
          <p:nvSpPr>
            <p:cNvPr id="15" name="Rectangle 14"/>
            <p:cNvSpPr/>
            <p:nvPr/>
          </p:nvSpPr>
          <p:spPr bwMode="auto">
            <a:xfrm>
              <a:off x="1009543" y="1884445"/>
              <a:ext cx="2512483" cy="247615"/>
            </a:xfrm>
            <a:prstGeom prst="rect">
              <a:avLst/>
            </a:prstGeom>
            <a:solidFill>
              <a:srgbClr val="118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alphaModFix amt="50000"/>
            </a:blip>
            <a:stretch>
              <a:fillRect/>
            </a:stretch>
          </p:blipFill>
          <p:spPr>
            <a:xfrm>
              <a:off x="1186684" y="3906264"/>
              <a:ext cx="796290" cy="796290"/>
            </a:xfrm>
            <a:prstGeom prst="rect">
              <a:avLst/>
            </a:prstGeom>
          </p:spPr>
        </p:pic>
      </p:grpSp>
      <p:pic>
        <p:nvPicPr>
          <p:cNvPr id="10" name="Picture 9"/>
          <p:cNvPicPr>
            <a:picLocks noChangeAspect="1"/>
          </p:cNvPicPr>
          <p:nvPr/>
        </p:nvPicPr>
        <p:blipFill>
          <a:blip r:embed="rId5">
            <a:alphaModFix amt="50000"/>
          </a:blip>
          <a:stretch>
            <a:fillRect/>
          </a:stretch>
        </p:blipFill>
        <p:spPr>
          <a:xfrm>
            <a:off x="9076558" y="3906262"/>
            <a:ext cx="796291" cy="796291"/>
          </a:xfrm>
          <a:prstGeom prst="rect">
            <a:avLst/>
          </a:prstGeom>
        </p:spPr>
      </p:pic>
      <p:grpSp>
        <p:nvGrpSpPr>
          <p:cNvPr id="8" name="Group 7"/>
          <p:cNvGrpSpPr/>
          <p:nvPr/>
        </p:nvGrpSpPr>
        <p:grpSpPr>
          <a:xfrm>
            <a:off x="1031433" y="1873520"/>
            <a:ext cx="2512483" cy="2979655"/>
            <a:chOff x="6271494" y="1884445"/>
            <a:chExt cx="2512483" cy="2979655"/>
          </a:xfrm>
        </p:grpSpPr>
        <p:sp>
          <p:nvSpPr>
            <p:cNvPr id="13" name="Rectangle 12"/>
            <p:cNvSpPr/>
            <p:nvPr/>
          </p:nvSpPr>
          <p:spPr bwMode="auto">
            <a:xfrm>
              <a:off x="6271494"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Learn and adapt</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your app!</a:t>
              </a:r>
            </a:p>
          </p:txBody>
        </p:sp>
        <p:sp>
          <p:nvSpPr>
            <p:cNvPr id="18" name="Rectangle 17"/>
            <p:cNvSpPr/>
            <p:nvPr/>
          </p:nvSpPr>
          <p:spPr bwMode="auto">
            <a:xfrm>
              <a:off x="6271494" y="1884445"/>
              <a:ext cx="2512483" cy="247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6">
              <a:alphaModFix amt="50000"/>
            </a:blip>
            <a:stretch>
              <a:fillRect/>
            </a:stretch>
          </p:blipFill>
          <p:spPr>
            <a:xfrm>
              <a:off x="6368064" y="3911977"/>
              <a:ext cx="847365" cy="790304"/>
            </a:xfrm>
            <a:prstGeom prst="rect">
              <a:avLst/>
            </a:prstGeom>
          </p:spPr>
        </p:pic>
      </p:grpSp>
      <p:grpSp>
        <p:nvGrpSpPr>
          <p:cNvPr id="9" name="Group 8"/>
          <p:cNvGrpSpPr/>
          <p:nvPr/>
        </p:nvGrpSpPr>
        <p:grpSpPr>
          <a:xfrm>
            <a:off x="6301842" y="1877263"/>
            <a:ext cx="2512483" cy="2979655"/>
            <a:chOff x="3648456" y="1884445"/>
            <a:chExt cx="2512483" cy="2979655"/>
          </a:xfrm>
        </p:grpSpPr>
        <p:sp>
          <p:nvSpPr>
            <p:cNvPr id="7" name="Rectangle 6"/>
            <p:cNvSpPr/>
            <p:nvPr/>
          </p:nvSpPr>
          <p:spPr bwMode="auto">
            <a:xfrm>
              <a:off x="3648456"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Build multitenant apps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customer isolation and efficiency!</a:t>
              </a:r>
            </a:p>
          </p:txBody>
        </p:sp>
        <p:sp>
          <p:nvSpPr>
            <p:cNvPr id="16" name="Rectangle 15"/>
            <p:cNvSpPr/>
            <p:nvPr/>
          </p:nvSpPr>
          <p:spPr bwMode="auto">
            <a:xfrm>
              <a:off x="3648456" y="1884445"/>
              <a:ext cx="2512483" cy="24761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6"/>
            <p:cNvSpPr>
              <a:spLocks noChangeAspect="1" noEditPoints="1"/>
            </p:cNvSpPr>
            <p:nvPr/>
          </p:nvSpPr>
          <p:spPr bwMode="auto">
            <a:xfrm>
              <a:off x="3821841" y="3886674"/>
              <a:ext cx="834124" cy="834122"/>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rgbClr val="FFFFFF">
                <a:alpha val="50000"/>
              </a:srgbClr>
            </a:solidFill>
            <a:ln>
              <a:noFill/>
            </a:ln>
          </p:spPr>
          <p:txBody>
            <a:bodyPr vert="horz" wrap="square" lIns="89642" tIns="44821" rIns="89642" bIns="44821" numCol="1" anchor="t" anchorCtr="0" compatLnSpc="1">
              <a:prstTxWarp prst="textNoShape">
                <a:avLst/>
              </a:prstTxWarp>
            </a:bodyPr>
            <a:lstStyle/>
            <a:p>
              <a:pPr marL="0" marR="0" lvl="0" indent="0" algn="l" defTabSz="896248"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62677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43"/>
                                        </p:tgtEl>
                                        <p:attrNameLst>
                                          <p:attrName>fillcolor</p:attrName>
                                        </p:attrNameLst>
                                      </p:cBhvr>
                                      <p:to>
                                        <a:srgbClr val="800000"/>
                                      </p:to>
                                    </p:animClr>
                                    <p:set>
                                      <p:cBhvr>
                                        <p:cTn id="7" dur="2000" fill="hold"/>
                                        <p:tgtEl>
                                          <p:spTgt spid="143"/>
                                        </p:tgtEl>
                                        <p:attrNameLst>
                                          <p:attrName>fill.type</p:attrName>
                                        </p:attrNameLst>
                                      </p:cBhvr>
                                      <p:to>
                                        <p:strVal val="solid"/>
                                      </p:to>
                                    </p:set>
                                    <p:set>
                                      <p:cBhvr>
                                        <p:cTn id="8" dur="2000" fill="hold"/>
                                        <p:tgtEl>
                                          <p:spTgt spid="14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4"/>
                                        </p:tgtEl>
                                        <p:attrNameLst>
                                          <p:attrName>fillcolor</p:attrName>
                                        </p:attrNameLst>
                                      </p:cBhvr>
                                      <p:to>
                                        <a:srgbClr val="16BCF2"/>
                                      </p:to>
                                    </p:animClr>
                                    <p:set>
                                      <p:cBhvr>
                                        <p:cTn id="13" dur="2000" fill="hold"/>
                                        <p:tgtEl>
                                          <p:spTgt spid="14"/>
                                        </p:tgtEl>
                                        <p:attrNameLst>
                                          <p:attrName>fill.type</p:attrName>
                                        </p:attrNameLst>
                                      </p:cBhvr>
                                      <p:to>
                                        <p:strVal val="solid"/>
                                      </p:to>
                                    </p:set>
                                    <p:set>
                                      <p:cBhvr>
                                        <p:cTn id="14"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Tree>
    <p:extLst>
      <p:ext uri="{BB962C8B-B14F-4D97-AF65-F5344CB8AC3E}">
        <p14:creationId xmlns:p14="http://schemas.microsoft.com/office/powerpoint/2010/main" val="23977136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Traditional approach: relational stores</a:t>
            </a:r>
          </a:p>
        </p:txBody>
      </p:sp>
      <p:sp>
        <p:nvSpPr>
          <p:cNvPr id="3" name="Rectangle 2"/>
          <p:cNvSpPr/>
          <p:nvPr/>
        </p:nvSpPr>
        <p:spPr>
          <a:xfrm>
            <a:off x="552893" y="1793337"/>
            <a:ext cx="6327654" cy="1721969"/>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94949"/>
                </a:solidFill>
                <a:effectLst/>
                <a:uLnTx/>
                <a:uFillTx/>
                <a:latin typeface="Segoe UI"/>
                <a:ea typeface="+mn-ea"/>
                <a:cs typeface="+mn-cs"/>
              </a:rPr>
              <a:t>Data is stored in tables that comprise:</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Schemas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Columns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Rows</a:t>
            </a:r>
          </a:p>
        </p:txBody>
      </p:sp>
      <p:grpSp>
        <p:nvGrpSpPr>
          <p:cNvPr id="4" name="Group 3"/>
          <p:cNvGrpSpPr/>
          <p:nvPr/>
        </p:nvGrpSpPr>
        <p:grpSpPr>
          <a:xfrm>
            <a:off x="7477210" y="1934958"/>
            <a:ext cx="3585699" cy="3585700"/>
            <a:chOff x="7627143" y="1973261"/>
            <a:chExt cx="3657600" cy="3657601"/>
          </a:xfrm>
        </p:grpSpPr>
        <p:cxnSp>
          <p:nvCxnSpPr>
            <p:cNvPr id="5" name="Straight Connector 4"/>
            <p:cNvCxnSpPr/>
            <p:nvPr/>
          </p:nvCxnSpPr>
          <p:spPr>
            <a:xfrm>
              <a:off x="7627143" y="19732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6271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7143" y="2907946"/>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7143" y="38020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27143" y="47164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504415"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589838"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675261"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8161161"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9075738"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9990315"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8161161"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Oval 16"/>
            <p:cNvSpPr/>
            <p:nvPr/>
          </p:nvSpPr>
          <p:spPr bwMode="auto">
            <a:xfrm>
              <a:off x="9075738"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Oval 17"/>
            <p:cNvSpPr/>
            <p:nvPr/>
          </p:nvSpPr>
          <p:spPr bwMode="auto">
            <a:xfrm>
              <a:off x="9990315"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Oval 18"/>
            <p:cNvSpPr/>
            <p:nvPr/>
          </p:nvSpPr>
          <p:spPr bwMode="auto">
            <a:xfrm>
              <a:off x="8161161"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9075738"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Oval 20"/>
            <p:cNvSpPr/>
            <p:nvPr/>
          </p:nvSpPr>
          <p:spPr bwMode="auto">
            <a:xfrm>
              <a:off x="9990315"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Connector 21"/>
            <p:cNvCxnSpPr/>
            <p:nvPr/>
          </p:nvCxnSpPr>
          <p:spPr>
            <a:xfrm>
              <a:off x="7627143" y="56308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12847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86359" y="5680928"/>
            <a:ext cx="10776550" cy="243143"/>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Chappell &amp; Associates. “Understanding NoSQL on Microsoft Azure.” 2014. http://www.davidchappell.com/writing/white_papers/Azure-NoSQL-Technologies-v2.0--Chappell.pdf.</a:t>
            </a:r>
          </a:p>
        </p:txBody>
      </p:sp>
      <p:sp>
        <p:nvSpPr>
          <p:cNvPr id="25" name="Rectangle 24"/>
          <p:cNvSpPr/>
          <p:nvPr/>
        </p:nvSpPr>
        <p:spPr>
          <a:xfrm>
            <a:off x="286359" y="5892137"/>
            <a:ext cx="10776550"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3192349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361693" y="2347986"/>
            <a:ext cx="8552498" cy="262299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t>Azure DocumentDB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Uses all but graph category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Includes some key-value and columnstore capabilities</a:t>
            </a:r>
          </a:p>
        </p:txBody>
      </p:sp>
      <p:grpSp>
        <p:nvGrpSpPr>
          <p:cNvPr id="26" name="Group 25"/>
          <p:cNvGrpSpPr/>
          <p:nvPr/>
        </p:nvGrpSpPr>
        <p:grpSpPr>
          <a:xfrm>
            <a:off x="8841620" y="4603073"/>
            <a:ext cx="3350380" cy="1910020"/>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476"/>
          <p:cNvSpPr txBox="1"/>
          <p:nvPr/>
        </p:nvSpPr>
        <p:spPr>
          <a:xfrm>
            <a:off x="3449026" y="2511556"/>
            <a:ext cx="2631535" cy="752080"/>
          </a:xfrm>
          <a:prstGeom prst="rect">
            <a:avLst/>
          </a:prstGeom>
          <a:solidFill>
            <a:srgbClr val="5C2C9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Wide column</a:t>
            </a:r>
          </a:p>
        </p:txBody>
      </p:sp>
      <p:sp>
        <p:nvSpPr>
          <p:cNvPr id="2" name="Title 1"/>
          <p:cNvSpPr>
            <a:spLocks noGrp="1"/>
          </p:cNvSpPr>
          <p:nvPr>
            <p:ph type="title"/>
          </p:nvPr>
        </p:nvSpPr>
        <p:spPr>
          <a:noFill/>
        </p:spPr>
        <p:txBody>
          <a:bodyPr/>
          <a:lstStyle/>
          <a:p>
            <a:r>
              <a:rPr lang="en-US" dirty="0">
                <a:solidFill>
                  <a:srgbClr val="0072C6"/>
                </a:solidFill>
              </a:rPr>
              <a:t>NoSQL approach: various types of stores</a:t>
            </a:r>
          </a:p>
        </p:txBody>
      </p:sp>
      <p:sp>
        <p:nvSpPr>
          <p:cNvPr id="17" name="TextBox 475"/>
          <p:cNvSpPr txBox="1"/>
          <p:nvPr/>
        </p:nvSpPr>
        <p:spPr>
          <a:xfrm>
            <a:off x="486273" y="2509164"/>
            <a:ext cx="2763562" cy="749613"/>
          </a:xfrm>
          <a:prstGeom prst="rect">
            <a:avLst/>
          </a:prstGeom>
          <a:solidFill>
            <a:srgbClr val="FFB900"/>
          </a:solidFill>
        </p:spPr>
        <p:txBody>
          <a:bodyPr wrap="square" lIns="182832" tIns="182832" rIns="182832" bIns="182832" rtlCol="0" anchor="ctr">
            <a:noAutofit/>
          </a:bodyPr>
          <a:lstStyle/>
          <a:p>
            <a:pPr marL="0" marR="0" lvl="0" indent="0" algn="l" defTabSz="91367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Key value </a:t>
            </a:r>
          </a:p>
        </p:txBody>
      </p:sp>
      <p:sp>
        <p:nvSpPr>
          <p:cNvPr id="18" name="TextBox 477"/>
          <p:cNvSpPr txBox="1"/>
          <p:nvPr/>
        </p:nvSpPr>
        <p:spPr>
          <a:xfrm>
            <a:off x="9010048" y="2542307"/>
            <a:ext cx="2531104"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Graph</a:t>
            </a:r>
          </a:p>
        </p:txBody>
      </p:sp>
      <p:sp>
        <p:nvSpPr>
          <p:cNvPr id="54" name="TextBox 477"/>
          <p:cNvSpPr txBox="1"/>
          <p:nvPr/>
        </p:nvSpPr>
        <p:spPr>
          <a:xfrm>
            <a:off x="6279752" y="2534634"/>
            <a:ext cx="2531104" cy="752080"/>
          </a:xfrm>
          <a:prstGeom prst="rect">
            <a:avLst/>
          </a:prstGeom>
          <a:solidFill>
            <a:srgbClr val="494949"/>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Document</a:t>
            </a:r>
          </a:p>
        </p:txBody>
      </p:sp>
      <p:sp>
        <p:nvSpPr>
          <p:cNvPr id="56" name="Rectangle 55"/>
          <p:cNvSpPr/>
          <p:nvPr/>
        </p:nvSpPr>
        <p:spPr>
          <a:xfrm>
            <a:off x="286358" y="6037281"/>
            <a:ext cx="8840079"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PricewaterhouseCoopers. “Data models in NoSQL and NewSQL databases.” 2015 </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
        <p:nvSpPr>
          <p:cNvPr id="64" name="Rectangle 63"/>
          <p:cNvSpPr/>
          <p:nvPr/>
        </p:nvSpPr>
        <p:spPr>
          <a:xfrm>
            <a:off x="347472" y="1686658"/>
            <a:ext cx="11510317" cy="461665"/>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494949"/>
                </a:solidFill>
                <a:effectLst/>
                <a:uLnTx/>
                <a:uFillTx/>
                <a:latin typeface="Segoe UI" panose="020B0502040204020203" pitchFamily="34" charset="0"/>
                <a:ea typeface="+mn-ea"/>
                <a:cs typeface="Segoe UI" panose="020B0502040204020203" pitchFamily="34" charset="0"/>
              </a:rPr>
              <a:t>A NoSQL database uses four categories of stores:</a:t>
            </a:r>
          </a:p>
        </p:txBody>
      </p:sp>
    </p:spTree>
    <p:extLst>
      <p:ext uri="{BB962C8B-B14F-4D97-AF65-F5344CB8AC3E}">
        <p14:creationId xmlns:p14="http://schemas.microsoft.com/office/powerpoint/2010/main" val="37234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Key-value stores</a:t>
            </a:r>
          </a:p>
        </p:txBody>
      </p:sp>
      <p:sp>
        <p:nvSpPr>
          <p:cNvPr id="3" name="Rectangle 2"/>
          <p:cNvSpPr/>
          <p:nvPr/>
        </p:nvSpPr>
        <p:spPr>
          <a:xfrm>
            <a:off x="422662" y="1793337"/>
            <a:ext cx="5250005" cy="2384715"/>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Key-value stores offer high speed through the least-complicated data model—anything can be stored as </a:t>
            </a:r>
            <a:br>
              <a:rPr kumimoji="0" lang="en-US" sz="2400" b="0" i="0" u="none" strike="noStrike" kern="0" cap="none" spc="0" normalizeH="0" baseline="0" noProof="0" dirty="0">
                <a:ln>
                  <a:noFill/>
                </a:ln>
                <a:solidFill>
                  <a:srgbClr val="505050"/>
                </a:solidFill>
                <a:effectLst/>
                <a:uLnTx/>
                <a:uFillTx/>
                <a:latin typeface="Segoe UI"/>
                <a:ea typeface="+mn-ea"/>
                <a:cs typeface="+mn-cs"/>
              </a:rPr>
            </a:br>
            <a:r>
              <a:rPr kumimoji="0" lang="en-US" sz="2400" b="0" i="0" u="none" strike="noStrike" kern="0" cap="none" spc="0" normalizeH="0" baseline="0" noProof="0" dirty="0">
                <a:ln>
                  <a:noFill/>
                </a:ln>
                <a:solidFill>
                  <a:srgbClr val="505050"/>
                </a:solidFill>
                <a:effectLst/>
                <a:uLnTx/>
                <a:uFillTx/>
                <a:latin typeface="Segoe UI"/>
                <a:ea typeface="+mn-ea"/>
                <a:cs typeface="+mn-cs"/>
              </a:rPr>
              <a:t>a value, as long as each value is associated with a key or name.</a:t>
            </a:r>
          </a:p>
        </p:txBody>
      </p:sp>
      <p:cxnSp>
        <p:nvCxnSpPr>
          <p:cNvPr id="28" name="Straight Connector 27"/>
          <p:cNvCxnSpPr/>
          <p:nvPr/>
        </p:nvCxnSpPr>
        <p:spPr>
          <a:xfrm>
            <a:off x="7207634" y="2582662"/>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207634" y="3459201"/>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07634" y="4355625"/>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6535315" y="2256150"/>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p:cNvSpPr/>
          <p:nvPr/>
        </p:nvSpPr>
        <p:spPr bwMode="auto">
          <a:xfrm>
            <a:off x="10074126" y="2256150"/>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6535315" y="3165779"/>
            <a:ext cx="672319" cy="672320"/>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p:cNvSpPr/>
          <p:nvPr/>
        </p:nvSpPr>
        <p:spPr bwMode="auto">
          <a:xfrm>
            <a:off x="10074126" y="3165779"/>
            <a:ext cx="672319" cy="672320"/>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p:cNvSpPr/>
          <p:nvPr/>
        </p:nvSpPr>
        <p:spPr bwMode="auto">
          <a:xfrm>
            <a:off x="6535315" y="4062204"/>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10074126" y="4062204"/>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a:xfrm>
            <a:off x="5900520" y="2379080"/>
            <a:ext cx="582211"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Key</a:t>
            </a:r>
          </a:p>
        </p:txBody>
      </p:sp>
      <p:sp>
        <p:nvSpPr>
          <p:cNvPr id="38" name="Rectangle 37"/>
          <p:cNvSpPr/>
          <p:nvPr/>
        </p:nvSpPr>
        <p:spPr>
          <a:xfrm>
            <a:off x="10783622" y="2379080"/>
            <a:ext cx="787395"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14496604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Wide-column stores</a:t>
            </a:r>
          </a:p>
        </p:txBody>
      </p:sp>
      <p:sp>
        <p:nvSpPr>
          <p:cNvPr id="3" name="Rectangle 2"/>
          <p:cNvSpPr/>
          <p:nvPr/>
        </p:nvSpPr>
        <p:spPr>
          <a:xfrm>
            <a:off x="422662" y="1793337"/>
            <a:ext cx="11358100" cy="1067431"/>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Wide-column stores are fast and can be almost as simple as key-value stores. They include a primary key, an optional secondary key, and anything stored as a 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18" name="Straight Connector 17"/>
          <p:cNvCxnSpPr/>
          <p:nvPr/>
        </p:nvCxnSpPr>
        <p:spPr>
          <a:xfrm flipV="1">
            <a:off x="3033215" y="4527830"/>
            <a:ext cx="4183316" cy="894"/>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05686" y="5275745"/>
            <a:ext cx="8262188"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33215" y="3781704"/>
            <a:ext cx="5090134"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472963" y="3024903"/>
            <a:ext cx="1344637" cy="331899"/>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Values</a:t>
            </a:r>
          </a:p>
        </p:txBody>
      </p:sp>
      <p:sp>
        <p:nvSpPr>
          <p:cNvPr id="22" name="Oval 21"/>
          <p:cNvSpPr/>
          <p:nvPr/>
        </p:nvSpPr>
        <p:spPr bwMode="auto">
          <a:xfrm>
            <a:off x="183798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284819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385840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4868613" y="5051639"/>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587882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688903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789924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 name="Oval 42"/>
          <p:cNvSpPr/>
          <p:nvPr/>
        </p:nvSpPr>
        <p:spPr bwMode="auto">
          <a:xfrm>
            <a:off x="8909454"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Oval 43"/>
          <p:cNvSpPr/>
          <p:nvPr/>
        </p:nvSpPr>
        <p:spPr bwMode="auto">
          <a:xfrm>
            <a:off x="991966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5" name="Oval 44"/>
          <p:cNvSpPr/>
          <p:nvPr/>
        </p:nvSpPr>
        <p:spPr bwMode="auto">
          <a:xfrm>
            <a:off x="2848193"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Oval 45"/>
          <p:cNvSpPr/>
          <p:nvPr/>
        </p:nvSpPr>
        <p:spPr bwMode="auto">
          <a:xfrm>
            <a:off x="385840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Oval 46"/>
          <p:cNvSpPr/>
          <p:nvPr/>
        </p:nvSpPr>
        <p:spPr bwMode="auto">
          <a:xfrm>
            <a:off x="486861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Oval 47"/>
          <p:cNvSpPr/>
          <p:nvPr/>
        </p:nvSpPr>
        <p:spPr bwMode="auto">
          <a:xfrm>
            <a:off x="587882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Oval 48"/>
          <p:cNvSpPr/>
          <p:nvPr/>
        </p:nvSpPr>
        <p:spPr bwMode="auto">
          <a:xfrm>
            <a:off x="688903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0" name="Oval 49"/>
          <p:cNvSpPr/>
          <p:nvPr/>
        </p:nvSpPr>
        <p:spPr bwMode="auto">
          <a:xfrm>
            <a:off x="2848193"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Oval 50"/>
          <p:cNvSpPr/>
          <p:nvPr/>
        </p:nvSpPr>
        <p:spPr bwMode="auto">
          <a:xfrm>
            <a:off x="385840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Oval 51"/>
          <p:cNvSpPr/>
          <p:nvPr/>
        </p:nvSpPr>
        <p:spPr bwMode="auto">
          <a:xfrm>
            <a:off x="486861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Oval 52"/>
          <p:cNvSpPr/>
          <p:nvPr/>
        </p:nvSpPr>
        <p:spPr bwMode="auto">
          <a:xfrm>
            <a:off x="5878824" y="355759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Oval 53"/>
          <p:cNvSpPr/>
          <p:nvPr/>
        </p:nvSpPr>
        <p:spPr bwMode="auto">
          <a:xfrm>
            <a:off x="688903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54"/>
          <p:cNvSpPr/>
          <p:nvPr/>
        </p:nvSpPr>
        <p:spPr bwMode="auto">
          <a:xfrm>
            <a:off x="789924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6" name="Straight Connector 55"/>
          <p:cNvCxnSpPr/>
          <p:nvPr/>
        </p:nvCxnSpPr>
        <p:spPr>
          <a:xfrm>
            <a:off x="3929640" y="3377607"/>
            <a:ext cx="440742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1091" y="3986029"/>
            <a:ext cx="1344637" cy="331899"/>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Primary key</a:t>
            </a:r>
          </a:p>
        </p:txBody>
      </p:sp>
      <p:sp>
        <p:nvSpPr>
          <p:cNvPr id="58" name="Rectangle 57"/>
          <p:cNvSpPr/>
          <p:nvPr/>
        </p:nvSpPr>
        <p:spPr>
          <a:xfrm>
            <a:off x="9042503" y="3492789"/>
            <a:ext cx="2387497" cy="57492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Keys and values can be sparse or numerous</a:t>
            </a:r>
          </a:p>
        </p:txBody>
      </p:sp>
      <p:sp>
        <p:nvSpPr>
          <p:cNvPr id="59" name="Rectangle 58"/>
          <p:cNvSpPr/>
          <p:nvPr/>
        </p:nvSpPr>
        <p:spPr>
          <a:xfrm>
            <a:off x="205620" y="5111459"/>
            <a:ext cx="1560108" cy="333630"/>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Secondary key</a:t>
            </a:r>
          </a:p>
        </p:txBody>
      </p:sp>
      <p:sp>
        <p:nvSpPr>
          <p:cNvPr id="60" name="Oval 59"/>
          <p:cNvSpPr/>
          <p:nvPr/>
        </p:nvSpPr>
        <p:spPr bwMode="auto">
          <a:xfrm>
            <a:off x="1837982" y="3937994"/>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1" name="Straight Connector 60"/>
          <p:cNvCxnSpPr/>
          <p:nvPr/>
        </p:nvCxnSpPr>
        <p:spPr>
          <a:xfrm flipV="1">
            <a:off x="2136792" y="3781704"/>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046538" y="4160660"/>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4" idx="6"/>
          </p:cNvCxnSpPr>
          <p:nvPr/>
        </p:nvCxnSpPr>
        <p:spPr>
          <a:xfrm>
            <a:off x="10367875" y="5275745"/>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365936" y="452872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350918" y="378170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626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Document stores</a:t>
            </a:r>
          </a:p>
        </p:txBody>
      </p:sp>
      <p:sp>
        <p:nvSpPr>
          <p:cNvPr id="3" name="Rectangle 2"/>
          <p:cNvSpPr/>
          <p:nvPr/>
        </p:nvSpPr>
        <p:spPr>
          <a:xfrm>
            <a:off x="422662" y="1793337"/>
            <a:ext cx="5250005" cy="3714310"/>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Document stores contain data objects that are inherently hierarchical, tree-like structures (most notably JavaScript Object Notation [JSON] or Extensible Markup Language [XML]).</a:t>
            </a:r>
          </a:p>
          <a:p>
            <a:pPr marL="0" marR="0" lvl="0" indent="0" algn="l" defTabSz="896386" rtl="0" eaLnBrk="1" fontAlgn="auto" latinLnBrk="0" hangingPunct="1">
              <a:lnSpc>
                <a:spcPct val="12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Note that these are not Microsoft Word documents!</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43" name="Straight Connector 42"/>
          <p:cNvCxnSpPr/>
          <p:nvPr/>
        </p:nvCxnSpPr>
        <p:spPr>
          <a:xfrm flipV="1">
            <a:off x="6736749" y="1187939"/>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46213" y="3692364"/>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36749" y="3578405"/>
            <a:ext cx="373510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7"/>
          </p:cNvCxnSpPr>
          <p:nvPr/>
        </p:nvCxnSpPr>
        <p:spPr>
          <a:xfrm flipV="1">
            <a:off x="8767299" y="2824676"/>
            <a:ext cx="1549368" cy="56199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548734" y="2012324"/>
            <a:ext cx="1783179" cy="39943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22136" y="3688550"/>
            <a:ext cx="1809777" cy="7693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501551" y="4878442"/>
            <a:ext cx="1830361" cy="3367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00589" y="889129"/>
            <a:ext cx="4252237" cy="5470478"/>
            <a:chOff x="6400589" y="889129"/>
            <a:chExt cx="4252237" cy="5470478"/>
          </a:xfrm>
        </p:grpSpPr>
        <p:sp>
          <p:nvSpPr>
            <p:cNvPr id="18" name="Oval 17"/>
            <p:cNvSpPr/>
            <p:nvPr/>
          </p:nvSpPr>
          <p:spPr bwMode="auto">
            <a:xfrm>
              <a:off x="640058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819343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Oval 19"/>
            <p:cNvSpPr/>
            <p:nvPr/>
          </p:nvSpPr>
          <p:spPr bwMode="auto">
            <a:xfrm>
              <a:off x="9980507"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Oval 20"/>
            <p:cNvSpPr/>
            <p:nvPr/>
          </p:nvSpPr>
          <p:spPr bwMode="auto">
            <a:xfrm>
              <a:off x="8156087" y="208436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Oval 21"/>
            <p:cNvSpPr/>
            <p:nvPr/>
          </p:nvSpPr>
          <p:spPr bwMode="auto">
            <a:xfrm>
              <a:off x="8185975" y="454953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9980507" y="889129"/>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9980507" y="168882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9980507" y="2488516"/>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9980507" y="5687288"/>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9980507" y="408790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9980507" y="488759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819546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stretch>
            <a:fillRect/>
          </a:stretch>
        </p:blipFill>
        <p:spPr>
          <a:xfrm>
            <a:off x="4510941" y="2698890"/>
            <a:ext cx="3305175" cy="3676650"/>
          </a:xfrm>
          <a:prstGeom prst="rect">
            <a:avLst/>
          </a:prstGeom>
        </p:spPr>
      </p:pic>
      <p:sp>
        <p:nvSpPr>
          <p:cNvPr id="36" name="Rectangle 35"/>
          <p:cNvSpPr/>
          <p:nvPr/>
        </p:nvSpPr>
        <p:spPr>
          <a:xfrm>
            <a:off x="7133726" y="1086069"/>
            <a:ext cx="4454970" cy="4961615"/>
          </a:xfrm>
          <a:prstGeom prst="rect">
            <a:avLst/>
          </a:prstGeom>
          <a:solidFill>
            <a:schemeClr val="bg1"/>
          </a:solidFill>
          <a:ln w="66675">
            <a:solidFill>
              <a:srgbClr val="0070C0"/>
            </a:solidFill>
          </a:ln>
          <a:effectLst>
            <a:outerShdw blurRad="50800" dist="50800" dir="2700000" algn="tl" rotWithShape="0">
              <a:prstClr val="black">
                <a:alpha val="40000"/>
              </a:prstClr>
            </a:outerShdw>
          </a:effectLst>
        </p:spPr>
        <p:txBody>
          <a:bodyPr wrap="square">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endPar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endParaRP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"homepage_url": "http://www.smugmug.com",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"blog_url": "http://blogs.smugmug.com/",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"category_code": "photo_video",</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"products":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"offices":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"address1": "67 E. Evelyn Ave",</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"address2":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"zip_code": "94041",</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"city": "Mountain View",</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"state_code": "CA",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"country_code": "USA",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"latitude": 37.390056,</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"longitude": -122.067692</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p>
        </p:txBody>
      </p:sp>
      <p:sp>
        <p:nvSpPr>
          <p:cNvPr id="37" name="Rectangle 36"/>
          <p:cNvSpPr/>
          <p:nvPr/>
        </p:nvSpPr>
        <p:spPr bwMode="auto">
          <a:xfrm>
            <a:off x="461356" y="1505613"/>
            <a:ext cx="5976209"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Perfect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for: schema-agnostic JSON store for hierarchical and denormalized data at scale</a:t>
            </a: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38" name="Title 3"/>
          <p:cNvSpPr txBox="1">
            <a:spLocks/>
          </p:cNvSpPr>
          <p:nvPr/>
        </p:nvSpPr>
        <p:spPr>
          <a:xfrm>
            <a:off x="269240" y="369721"/>
            <a:ext cx="11655840" cy="899665"/>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2C6"/>
                </a:solidFill>
                <a:effectLst/>
                <a:uLnTx/>
                <a:uFillTx/>
                <a:latin typeface="Segoe UI Light"/>
                <a:ea typeface="+mj-ea"/>
                <a:cs typeface="+mj-cs"/>
              </a:rPr>
              <a:t>What documents? </a:t>
            </a:r>
            <a:endParaRPr kumimoji="0" lang="en-US" sz="4400" b="0" i="0" u="none" strike="noStrike" kern="1200" cap="none" spc="0" normalizeH="0" baseline="0" noProof="0" dirty="0">
              <a:ln>
                <a:noFill/>
              </a:ln>
              <a:solidFill>
                <a:srgbClr val="494949"/>
              </a:solidFill>
              <a:effectLst/>
              <a:uLnTx/>
              <a:uFillTx/>
              <a:latin typeface="Segoe UI Light"/>
              <a:ea typeface="+mj-ea"/>
              <a:cs typeface="+mj-cs"/>
            </a:endParaRPr>
          </a:p>
        </p:txBody>
      </p:sp>
      <p:sp>
        <p:nvSpPr>
          <p:cNvPr id="65" name="Rectangle 64"/>
          <p:cNvSpPr/>
          <p:nvPr/>
        </p:nvSpPr>
        <p:spPr bwMode="auto">
          <a:xfrm>
            <a:off x="606321" y="5280107"/>
            <a:ext cx="3795475"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Not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panose="020B0502040204020203" pitchFamily="34" charset="0"/>
              </a:rPr>
              <a:t> Word documents</a:t>
            </a:r>
            <a:endPar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Light" panose="020B0502040204020203" pitchFamily="34" charset="0"/>
            </a:endParaRP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8" name="Right Arrow 7"/>
          <p:cNvSpPr/>
          <p:nvPr/>
        </p:nvSpPr>
        <p:spPr bwMode="auto">
          <a:xfrm>
            <a:off x="6058654" y="1952924"/>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ight Arrow 65"/>
          <p:cNvSpPr/>
          <p:nvPr/>
        </p:nvSpPr>
        <p:spPr bwMode="auto">
          <a:xfrm>
            <a:off x="3487186" y="5536919"/>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9712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3980329" y="3110753"/>
            <a:ext cx="1389530" cy="1021976"/>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33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Event Hubs</a:t>
            </a:r>
          </a:p>
        </p:txBody>
      </p:sp>
      <p:grpSp>
        <p:nvGrpSpPr>
          <p:cNvPr id="36" name="Group 35"/>
          <p:cNvGrpSpPr/>
          <p:nvPr/>
        </p:nvGrpSpPr>
        <p:grpSpPr>
          <a:xfrm>
            <a:off x="3740304" y="1742932"/>
            <a:ext cx="8184777" cy="4258239"/>
            <a:chOff x="2003612" y="1299872"/>
            <a:chExt cx="8184777" cy="4258239"/>
          </a:xfrm>
        </p:grpSpPr>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2479158"/>
                <a:ext cx="1891553" cy="2734924"/>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Hub</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71329" y="2808956"/>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cxnSp>
            <p:nvCxnSpPr>
              <p:cNvPr id="86" name="Straight Arrow Connector 85"/>
              <p:cNvCxnSpPr>
                <a:stCxn id="31" idx="3"/>
                <a:endCxn id="53" idx="1"/>
              </p:cNvCxnSpPr>
              <p:nvPr/>
            </p:nvCxnSpPr>
            <p:spPr>
              <a:xfrm>
                <a:off x="4029636" y="2605605"/>
                <a:ext cx="1120588" cy="124101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26" idx="1"/>
              </p:cNvCxnSpPr>
              <p:nvPr/>
            </p:nvCxnSpPr>
            <p:spPr>
              <a:xfrm>
                <a:off x="7041777" y="3846620"/>
                <a:ext cx="1138522" cy="9829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Producer</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p:cNvSpPr txBox="1"/>
              <p:nvPr/>
            </p:nvSpPr>
            <p:spPr>
              <a:xfrm>
                <a:off x="5150224" y="1667426"/>
                <a:ext cx="189155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Service Bus</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Consumer</a:t>
                </a:r>
              </a:p>
            </p:txBody>
          </p:sp>
          <p:cxnSp>
            <p:nvCxnSpPr>
              <p:cNvPr id="94" name="Straight Arrow Connector 93"/>
              <p:cNvCxnSpPr>
                <a:stCxn id="53" idx="3"/>
                <a:endCxn id="81" idx="1"/>
              </p:cNvCxnSpPr>
              <p:nvPr/>
            </p:nvCxnSpPr>
            <p:spPr>
              <a:xfrm flipV="1">
                <a:off x="7041777" y="3268989"/>
                <a:ext cx="1129552" cy="5776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Rectangle: Rounded Corners 25"/>
            <p:cNvSpPr/>
            <p:nvPr/>
          </p:nvSpPr>
          <p:spPr bwMode="auto">
            <a:xfrm>
              <a:off x="8180299" y="4002028"/>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sp>
          <p:nvSpPr>
            <p:cNvPr id="31" name="Rectangle: Rounded Corners 30"/>
            <p:cNvSpPr/>
            <p:nvPr/>
          </p:nvSpPr>
          <p:spPr bwMode="auto">
            <a:xfrm>
              <a:off x="2138083" y="1924286"/>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8" name="Rectangle: Rounded Corners 37"/>
            <p:cNvSpPr/>
            <p:nvPr/>
          </p:nvSpPr>
          <p:spPr bwMode="auto">
            <a:xfrm>
              <a:off x="2138083" y="263586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9" name="Rectangle: Rounded Corners 38"/>
            <p:cNvSpPr/>
            <p:nvPr/>
          </p:nvSpPr>
          <p:spPr bwMode="auto">
            <a:xfrm>
              <a:off x="2133605" y="333040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0" name="Rectangle: Rounded Corners 39"/>
            <p:cNvSpPr/>
            <p:nvPr/>
          </p:nvSpPr>
          <p:spPr bwMode="auto">
            <a:xfrm>
              <a:off x="2133605" y="404198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4" name="Rectangle: Rounded Corners 43"/>
            <p:cNvSpPr/>
            <p:nvPr/>
          </p:nvSpPr>
          <p:spPr bwMode="auto">
            <a:xfrm>
              <a:off x="2133604" y="474898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a:t>
              </a:r>
              <a:r>
                <a:rPr kumimoji="0" lang="en-GB" sz="2000" b="0" i="0"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cxnSp>
          <p:nvCxnSpPr>
            <p:cNvPr id="45" name="Straight Arrow Connector 44"/>
            <p:cNvCxnSpPr>
              <a:stCxn id="38" idx="3"/>
              <a:endCxn id="53" idx="1"/>
            </p:cNvCxnSpPr>
            <p:nvPr/>
          </p:nvCxnSpPr>
          <p:spPr>
            <a:xfrm>
              <a:off x="4029636" y="2949634"/>
              <a:ext cx="1120588" cy="52943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53" idx="1"/>
            </p:cNvCxnSpPr>
            <p:nvPr/>
          </p:nvCxnSpPr>
          <p:spPr>
            <a:xfrm flipV="1">
              <a:off x="4025158" y="3479066"/>
              <a:ext cx="1125066" cy="16510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3"/>
              <a:endCxn id="53" idx="1"/>
            </p:cNvCxnSpPr>
            <p:nvPr/>
          </p:nvCxnSpPr>
          <p:spPr>
            <a:xfrm flipV="1">
              <a:off x="4025158" y="3479066"/>
              <a:ext cx="1125066" cy="8766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4" idx="3"/>
              <a:endCxn id="53" idx="1"/>
            </p:cNvCxnSpPr>
            <p:nvPr/>
          </p:nvCxnSpPr>
          <p:spPr>
            <a:xfrm flipV="1">
              <a:off x="4025157" y="3479066"/>
              <a:ext cx="1125067" cy="158368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351646" y="1783871"/>
            <a:ext cx="3200397"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tx1"/>
                </a:solidFill>
              </a:rPr>
              <a:t>Massive scale event and telemetry ingestion (ingress)</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One way flow</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Time based retention</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Revocation list for managing senders</a:t>
            </a:r>
          </a:p>
        </p:txBody>
      </p:sp>
    </p:spTree>
    <p:extLst>
      <p:ext uri="{BB962C8B-B14F-4D97-AF65-F5344CB8AC3E}">
        <p14:creationId xmlns:p14="http://schemas.microsoft.com/office/powerpoint/2010/main" val="18165010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pPr algn="ctr"/>
            <a:r>
              <a:rPr lang="en-US" sz="4799" spc="-100" dirty="0">
                <a:solidFill>
                  <a:srgbClr val="0070C0"/>
                </a:solidFill>
              </a:rPr>
              <a:t>Huge infrastructure </a:t>
            </a:r>
            <a:r>
              <a:rPr lang="en-US" sz="4799" dirty="0">
                <a:solidFill>
                  <a:srgbClr val="0070C0"/>
                </a:solidFill>
              </a:rPr>
              <a:t>scale 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2398" b="0" i="0" u="none" strike="noStrike" kern="1200" cap="none" spc="-100" normalizeH="0" baseline="0" noProof="0" dirty="0">
                <a:ln>
                  <a:noFill/>
                </a:ln>
                <a:solidFill>
                  <a:srgbClr val="FFB900">
                    <a:lumMod val="50000"/>
                  </a:srgbClr>
                </a:solidFill>
                <a:effectLst/>
                <a:uLnTx/>
                <a:uFillTx/>
                <a:latin typeface="Segoe UI Light"/>
                <a:ea typeface="+mn-ea"/>
                <a:cs typeface="+mn-cs"/>
              </a:rPr>
              <a:t>24 Regions Worldwide…huge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100+ datacenters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Top 3 networks in the world</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2x AWS, 6x Google DC Regions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FFFFFF"/>
              </a:solidFill>
              <a:effectLst/>
              <a:uLnTx/>
              <a:uFillTx/>
              <a:latin typeface="Segoe UI Light"/>
              <a:ea typeface="+mn-ea"/>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00" normalizeH="0" baseline="0" noProof="0" dirty="0">
              <a:ln>
                <a:noFill/>
              </a:ln>
              <a:solidFill>
                <a:srgbClr val="FFFFFF"/>
              </a:solidFill>
              <a:effectLst/>
              <a:uLnTx/>
              <a:uFillTx/>
              <a:latin typeface="Segoe UI"/>
              <a:ea typeface="+mn-ea"/>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68"/>
          <p:cNvSpPr/>
          <p:nvPr/>
        </p:nvSpPr>
        <p:spPr>
          <a:xfrm>
            <a:off x="6987146" y="6220809"/>
            <a:ext cx="2601625"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Announced/Not 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marR="0" lvl="1" indent="0" algn="l" defTabSz="913788" rtl="0" eaLnBrk="1" fontAlgn="auto" latinLnBrk="0" hangingPunct="1">
              <a:lnSpc>
                <a:spcPct val="100000"/>
              </a:lnSpc>
              <a:spcBef>
                <a:spcPts val="0"/>
              </a:spcBef>
              <a:spcAft>
                <a:spcPts val="0"/>
              </a:spcAft>
              <a:buClrTx/>
              <a:buSzPct val="100000"/>
              <a:buFontTx/>
              <a:buNone/>
              <a:tabLst/>
              <a:defRPr/>
            </a:pPr>
            <a:r>
              <a:rPr kumimoji="0" lang="en-US" sz="1600" b="0" i="0" u="none" strike="noStrike" kern="1200" cap="none" spc="-29"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grpSp>
        <p:nvGrpSpPr>
          <p:cNvPr id="107" name="Group 106"/>
          <p:cNvGrpSpPr/>
          <p:nvPr/>
        </p:nvGrpSpPr>
        <p:grpSpPr>
          <a:xfrm>
            <a:off x="1066856" y="1965506"/>
            <a:ext cx="10070987" cy="4313026"/>
            <a:chOff x="686372" y="2257209"/>
            <a:chExt cx="10070987" cy="4313026"/>
          </a:xfrm>
        </p:grpSpPr>
        <p:sp>
          <p:nvSpPr>
            <p:cNvPr id="108" name="Rectangle 107"/>
            <p:cNvSpPr/>
            <p:nvPr/>
          </p:nvSpPr>
          <p:spPr bwMode="auto">
            <a:xfrm>
              <a:off x="1021485" y="2257209"/>
              <a:ext cx="7404864" cy="3879632"/>
            </a:xfrm>
            <a:prstGeom prst="rect">
              <a:avLst/>
            </a:prstGeom>
            <a:noFill/>
            <a:ln w="28575" cap="flat" cmpd="sng" algn="ctr">
              <a:solidFill>
                <a:srgbClr val="737373"/>
              </a:solidFill>
              <a:prstDash val="sysDot"/>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854"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09" name="Field gateway"/>
            <p:cNvSpPr/>
            <p:nvPr/>
          </p:nvSpPr>
          <p:spPr>
            <a:xfrm>
              <a:off x="2120696" y="3887247"/>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10" name="Cloud protocol"/>
            <p:cNvSpPr/>
            <p:nvPr/>
          </p:nvSpPr>
          <p:spPr>
            <a:xfrm>
              <a:off x="3467568" y="3020123"/>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11" name="Group 110"/>
            <p:cNvGrpSpPr/>
            <p:nvPr/>
          </p:nvGrpSpPr>
          <p:grpSpPr>
            <a:xfrm>
              <a:off x="1111601" y="2586849"/>
              <a:ext cx="307313" cy="307916"/>
              <a:chOff x="609600" y="502508"/>
              <a:chExt cx="395416" cy="395416"/>
            </a:xfrm>
          </p:grpSpPr>
          <p:sp>
            <p:nvSpPr>
              <p:cNvPr id="164" name="Rectangle 163"/>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12" name="Straight Arrow Connector 111"/>
            <p:cNvCxnSpPr/>
            <p:nvPr/>
          </p:nvCxnSpPr>
          <p:spPr>
            <a:xfrm flipV="1">
              <a:off x="1439136" y="2720664"/>
              <a:ext cx="3500195" cy="10834"/>
            </a:xfrm>
            <a:prstGeom prst="straightConnector1">
              <a:avLst/>
            </a:prstGeom>
            <a:noFill/>
            <a:ln w="28575" cap="flat" cmpd="sng" algn="ctr">
              <a:solidFill>
                <a:srgbClr val="777777"/>
              </a:solidFill>
              <a:prstDash val="solid"/>
              <a:headEnd type="triangle"/>
              <a:tailEnd type="triangle"/>
            </a:ln>
            <a:effectLst/>
          </p:spPr>
        </p:cxnSp>
        <p:cxnSp>
          <p:nvCxnSpPr>
            <p:cNvPr id="113" name="Straight Arrow Connector 112"/>
            <p:cNvCxnSpPr/>
            <p:nvPr/>
          </p:nvCxnSpPr>
          <p:spPr>
            <a:xfrm flipV="1">
              <a:off x="1439136" y="3487070"/>
              <a:ext cx="2028433" cy="13667"/>
            </a:xfrm>
            <a:prstGeom prst="straightConnector1">
              <a:avLst/>
            </a:prstGeom>
            <a:noFill/>
            <a:ln w="28575" cap="flat" cmpd="sng" algn="ctr">
              <a:solidFill>
                <a:srgbClr val="777777"/>
              </a:solidFill>
              <a:prstDash val="solid"/>
              <a:headEnd type="triangle"/>
              <a:tailEnd type="triangle"/>
            </a:ln>
            <a:effectLst/>
          </p:spPr>
        </p:cxnSp>
        <p:cxnSp>
          <p:nvCxnSpPr>
            <p:cNvPr id="114" name="Straight Arrow Connector 113"/>
            <p:cNvCxnSpPr/>
            <p:nvPr/>
          </p:nvCxnSpPr>
          <p:spPr>
            <a:xfrm>
              <a:off x="4426667" y="3756347"/>
              <a:ext cx="525263" cy="1"/>
            </a:xfrm>
            <a:prstGeom prst="straightConnector1">
              <a:avLst/>
            </a:prstGeom>
            <a:noFill/>
            <a:ln w="28575" cap="flat" cmpd="sng" algn="ctr">
              <a:solidFill>
                <a:srgbClr val="777777"/>
              </a:solidFill>
              <a:prstDash val="solid"/>
              <a:headEnd type="triangle"/>
              <a:tailEnd type="triangle"/>
            </a:ln>
            <a:effectLst/>
          </p:spPr>
        </p:cxnSp>
        <p:cxnSp>
          <p:nvCxnSpPr>
            <p:cNvPr id="115" name="Straight Arrow Connector 114"/>
            <p:cNvCxnSpPr/>
            <p:nvPr/>
          </p:nvCxnSpPr>
          <p:spPr>
            <a:xfrm>
              <a:off x="1439136" y="4232674"/>
              <a:ext cx="688083" cy="10019"/>
            </a:xfrm>
            <a:prstGeom prst="straightConnector1">
              <a:avLst/>
            </a:prstGeom>
            <a:noFill/>
            <a:ln w="28575" cap="flat" cmpd="sng" algn="ctr">
              <a:solidFill>
                <a:srgbClr val="777777"/>
              </a:solidFill>
              <a:prstDash val="solid"/>
              <a:headEnd type="triangle"/>
              <a:tailEnd type="triangle"/>
            </a:ln>
            <a:effectLst/>
          </p:spPr>
        </p:cxnSp>
        <p:cxnSp>
          <p:nvCxnSpPr>
            <p:cNvPr id="116" name="Straight Arrow Connector 115"/>
            <p:cNvCxnSpPr/>
            <p:nvPr/>
          </p:nvCxnSpPr>
          <p:spPr>
            <a:xfrm flipV="1">
              <a:off x="3063800" y="4242695"/>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17" name="Straight Arrow Connector 116"/>
            <p:cNvCxnSpPr/>
            <p:nvPr/>
          </p:nvCxnSpPr>
          <p:spPr>
            <a:xfrm flipV="1">
              <a:off x="1444631" y="4998265"/>
              <a:ext cx="682074" cy="1"/>
            </a:xfrm>
            <a:prstGeom prst="straightConnector1">
              <a:avLst/>
            </a:prstGeom>
            <a:noFill/>
            <a:ln w="28575" cap="flat" cmpd="sng" algn="ctr">
              <a:solidFill>
                <a:srgbClr val="777777"/>
              </a:solidFill>
              <a:prstDash val="solid"/>
              <a:headEnd type="triangle"/>
              <a:tailEnd type="triangle"/>
            </a:ln>
            <a:effectLst/>
          </p:spPr>
        </p:cxnSp>
        <p:cxnSp>
          <p:nvCxnSpPr>
            <p:cNvPr id="118" name="Straight Arrow Connector 117"/>
            <p:cNvCxnSpPr/>
            <p:nvPr/>
          </p:nvCxnSpPr>
          <p:spPr>
            <a:xfrm flipV="1">
              <a:off x="3070729" y="4998263"/>
              <a:ext cx="1868601" cy="11687"/>
            </a:xfrm>
            <a:prstGeom prst="straightConnector1">
              <a:avLst/>
            </a:prstGeom>
            <a:noFill/>
            <a:ln w="28575" cap="flat" cmpd="sng" algn="ctr">
              <a:solidFill>
                <a:srgbClr val="777777"/>
              </a:solidFill>
              <a:prstDash val="solid"/>
              <a:headEnd type="triangle"/>
              <a:tailEnd type="triangle"/>
            </a:ln>
            <a:effectLst/>
          </p:spPr>
        </p:cxnSp>
        <p:sp>
          <p:nvSpPr>
            <p:cNvPr id="119" name="TextBox 118"/>
            <p:cNvSpPr txBox="1"/>
            <p:nvPr/>
          </p:nvSpPr>
          <p:spPr>
            <a:xfrm rot="16200000">
              <a:off x="298803" y="2931063"/>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20" name="TextBox 119"/>
            <p:cNvSpPr txBox="1"/>
            <p:nvPr/>
          </p:nvSpPr>
          <p:spPr>
            <a:xfrm rot="16200000">
              <a:off x="197364" y="4468853"/>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sp>
          <p:nvSpPr>
            <p:cNvPr id="121" name="Rectangle 120"/>
            <p:cNvSpPr/>
            <p:nvPr/>
          </p:nvSpPr>
          <p:spPr>
            <a:xfrm>
              <a:off x="7702361" y="2480782"/>
              <a:ext cx="3054998" cy="1149844"/>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122" name="Left-Right Arrow 50"/>
            <p:cNvSpPr/>
            <p:nvPr/>
          </p:nvSpPr>
          <p:spPr>
            <a:xfrm>
              <a:off x="7037430" y="4060239"/>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a:xfrm>
              <a:off x="7688205" y="3823192"/>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124" name="Rectangle 123"/>
            <p:cNvSpPr/>
            <p:nvPr/>
          </p:nvSpPr>
          <p:spPr>
            <a:xfrm>
              <a:off x="7702360" y="5106738"/>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125" name="Straight Connector 124"/>
            <p:cNvCxnSpPr/>
            <p:nvPr/>
          </p:nvCxnSpPr>
          <p:spPr>
            <a:xfrm>
              <a:off x="3227879" y="2372431"/>
              <a:ext cx="0" cy="4033296"/>
            </a:xfrm>
            <a:prstGeom prst="line">
              <a:avLst/>
            </a:prstGeom>
            <a:noFill/>
            <a:ln w="28575" cap="flat" cmpd="sng" algn="ctr">
              <a:solidFill>
                <a:srgbClr val="777777"/>
              </a:solidFill>
              <a:prstDash val="lgDash"/>
              <a:headEnd type="none"/>
              <a:tailEnd type="none"/>
            </a:ln>
            <a:effectLst/>
          </p:spPr>
        </p:cxnSp>
        <p:sp>
          <p:nvSpPr>
            <p:cNvPr id="126" name="TextBox 125"/>
            <p:cNvSpPr txBox="1"/>
            <p:nvPr/>
          </p:nvSpPr>
          <p:spPr>
            <a:xfrm>
              <a:off x="3227880" y="6059180"/>
              <a:ext cx="862086"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rPr>
                <a:t>cloud</a:t>
              </a:r>
            </a:p>
          </p:txBody>
        </p:sp>
        <p:sp>
          <p:nvSpPr>
            <p:cNvPr id="127" name="TextBox 126"/>
            <p:cNvSpPr txBox="1"/>
            <p:nvPr/>
          </p:nvSpPr>
          <p:spPr>
            <a:xfrm>
              <a:off x="2392840" y="6047212"/>
              <a:ext cx="753097"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rPr>
                <a:t>field</a:t>
              </a:r>
            </a:p>
          </p:txBody>
        </p:sp>
        <p:grpSp>
          <p:nvGrpSpPr>
            <p:cNvPr id="128" name="Group 127"/>
            <p:cNvGrpSpPr/>
            <p:nvPr/>
          </p:nvGrpSpPr>
          <p:grpSpPr>
            <a:xfrm>
              <a:off x="1111601" y="3333375"/>
              <a:ext cx="307313" cy="307916"/>
              <a:chOff x="609600" y="502508"/>
              <a:chExt cx="395416" cy="395416"/>
            </a:xfrm>
          </p:grpSpPr>
          <p:sp>
            <p:nvSpPr>
              <p:cNvPr id="162" name="Rectangle 16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29" name="Group 128"/>
            <p:cNvGrpSpPr/>
            <p:nvPr/>
          </p:nvGrpSpPr>
          <p:grpSpPr>
            <a:xfrm>
              <a:off x="1105204" y="4078596"/>
              <a:ext cx="307313" cy="307916"/>
              <a:chOff x="609600" y="502508"/>
              <a:chExt cx="395416" cy="395416"/>
            </a:xfrm>
          </p:grpSpPr>
          <p:sp>
            <p:nvSpPr>
              <p:cNvPr id="160" name="Rectangle 15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30" name="Group 129"/>
            <p:cNvGrpSpPr/>
            <p:nvPr/>
          </p:nvGrpSpPr>
          <p:grpSpPr>
            <a:xfrm>
              <a:off x="1102672" y="4855993"/>
              <a:ext cx="307313" cy="307916"/>
              <a:chOff x="609600" y="502508"/>
              <a:chExt cx="395416" cy="395416"/>
            </a:xfrm>
          </p:grpSpPr>
          <p:sp>
            <p:nvSpPr>
              <p:cNvPr id="158" name="Rectangle 15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5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31" name="Left-Right Arrow 38"/>
            <p:cNvSpPr/>
            <p:nvPr/>
          </p:nvSpPr>
          <p:spPr>
            <a:xfrm>
              <a:off x="7052240" y="5283300"/>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Left-Right Arrow 39"/>
            <p:cNvSpPr/>
            <p:nvPr/>
          </p:nvSpPr>
          <p:spPr>
            <a:xfrm>
              <a:off x="7052239" y="2833717"/>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ame 5"/>
            <p:cNvSpPr>
              <a:spLocks noChangeAspect="1"/>
            </p:cNvSpPr>
            <p:nvPr/>
          </p:nvSpPr>
          <p:spPr bwMode="auto">
            <a:xfrm>
              <a:off x="2322873" y="4027515"/>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4" name="Picture 133"/>
            <p:cNvPicPr>
              <a:picLocks noChangeAspect="1"/>
            </p:cNvPicPr>
            <p:nvPr/>
          </p:nvPicPr>
          <p:blipFill>
            <a:blip r:embed="rId9">
              <a:clrChange>
                <a:clrFrom>
                  <a:srgbClr val="FFFFFF"/>
                </a:clrFrom>
                <a:clrTo>
                  <a:srgbClr val="FFFFFF">
                    <a:alpha val="0"/>
                  </a:srgbClr>
                </a:clrTo>
              </a:clrChange>
            </a:blip>
            <a:stretch>
              <a:fillRect/>
            </a:stretch>
          </p:blipFill>
          <p:spPr>
            <a:xfrm>
              <a:off x="9547773" y="2672513"/>
              <a:ext cx="1171302" cy="607341"/>
            </a:xfrm>
            <a:prstGeom prst="rect">
              <a:avLst/>
            </a:prstGeom>
          </p:spPr>
        </p:pic>
        <p:grpSp>
          <p:nvGrpSpPr>
            <p:cNvPr id="135" name="Group 134"/>
            <p:cNvGrpSpPr/>
            <p:nvPr/>
          </p:nvGrpSpPr>
          <p:grpSpPr>
            <a:xfrm>
              <a:off x="10038013" y="5228791"/>
              <a:ext cx="417153" cy="414539"/>
              <a:chOff x="13858399" y="2733933"/>
              <a:chExt cx="425518" cy="422851"/>
            </a:xfrm>
          </p:grpSpPr>
          <p:grpSp>
            <p:nvGrpSpPr>
              <p:cNvPr id="154" name="Group 153"/>
              <p:cNvGrpSpPr/>
              <p:nvPr/>
            </p:nvGrpSpPr>
            <p:grpSpPr>
              <a:xfrm>
                <a:off x="13858399" y="2733933"/>
                <a:ext cx="425518" cy="422851"/>
                <a:chOff x="7536568" y="3223995"/>
                <a:chExt cx="617962" cy="614088"/>
              </a:xfrm>
            </p:grpSpPr>
            <p:sp>
              <p:nvSpPr>
                <p:cNvPr id="156"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rgbClr val="F8F8F8"/>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5"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6" name="Group 135"/>
            <p:cNvGrpSpPr/>
            <p:nvPr/>
          </p:nvGrpSpPr>
          <p:grpSpPr>
            <a:xfrm>
              <a:off x="9881687" y="3933717"/>
              <a:ext cx="652771" cy="569163"/>
              <a:chOff x="10444863" y="4012100"/>
              <a:chExt cx="665860" cy="580576"/>
            </a:xfrm>
          </p:grpSpPr>
          <p:sp>
            <p:nvSpPr>
              <p:cNvPr id="151"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p:cNvGrpSpPr/>
            <p:nvPr/>
          </p:nvGrpSpPr>
          <p:grpSpPr>
            <a:xfrm>
              <a:off x="3564501" y="3079730"/>
              <a:ext cx="767555" cy="479963"/>
              <a:chOff x="7966852" y="2699664"/>
              <a:chExt cx="782946" cy="489587"/>
            </a:xfrm>
          </p:grpSpPr>
          <p:sp>
            <p:nvSpPr>
              <p:cNvPr id="140"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41" name="Group 140"/>
              <p:cNvGrpSpPr/>
              <p:nvPr/>
            </p:nvGrpSpPr>
            <p:grpSpPr>
              <a:xfrm>
                <a:off x="8188271" y="2851116"/>
                <a:ext cx="257445" cy="288170"/>
                <a:chOff x="3876323" y="2412935"/>
                <a:chExt cx="981584" cy="1503227"/>
              </a:xfrm>
            </p:grpSpPr>
            <p:grpSp>
              <p:nvGrpSpPr>
                <p:cNvPr id="142" name="Group 141"/>
                <p:cNvGrpSpPr/>
                <p:nvPr/>
              </p:nvGrpSpPr>
              <p:grpSpPr>
                <a:xfrm>
                  <a:off x="4075337" y="2655193"/>
                  <a:ext cx="640701" cy="978962"/>
                  <a:chOff x="3978978" y="2691315"/>
                  <a:chExt cx="745467" cy="1374671"/>
                </a:xfrm>
              </p:grpSpPr>
              <p:sp>
                <p:nvSpPr>
                  <p:cNvPr id="145" name="Rectangle 144"/>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6" name="Rectangle 145"/>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7" name="Rectangle 146"/>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8" name="Rectangle 147"/>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9" name="Rectangle 148"/>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50" name="Rectangle 149"/>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43"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44"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sp>
          <p:nvSpPr>
            <p:cNvPr id="138" name="IoT"/>
            <p:cNvSpPr/>
            <p:nvPr/>
          </p:nvSpPr>
          <p:spPr>
            <a:xfrm>
              <a:off x="4959459" y="2381778"/>
              <a:ext cx="174727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139"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5585848" y="3933718"/>
              <a:ext cx="490693" cy="4941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21222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sp>
        <p:nvSpPr>
          <p:cNvPr id="101" name="Text Placeholder 31"/>
          <p:cNvSpPr txBox="1">
            <a:spLocks/>
          </p:cNvSpPr>
          <p:nvPr/>
        </p:nvSpPr>
        <p:spPr>
          <a:xfrm>
            <a:off x="269241" y="1189494"/>
            <a:ext cx="4482137" cy="518064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solidFill>
                  <a:srgbClr val="3999C6"/>
                </a:soli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Functionality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Device-to-cloud telemetry,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Cloud-to-device commands and notifications,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File uploads/downloads</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Channel security, …</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Monitoring</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Identify malfunctioning devices when they cannot be reached directly</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Reach and customization</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RTOS/Linux/Windows/non-IP capable,</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Network/application protocols,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Authentication schemes</a:t>
            </a:r>
            <a:endParaRPr kumimoji="0" lang="en-US" sz="1568" b="0" i="0" u="none" strike="noStrike" kern="1200" cap="none" spc="0" normalizeH="0" baseline="0" noProof="0" dirty="0">
              <a:ln>
                <a:noFill/>
              </a:ln>
              <a:gradFill>
                <a:gsLst>
                  <a:gs pos="1250">
                    <a:sysClr val="windowText" lastClr="000000"/>
                  </a:gs>
                  <a:gs pos="100000">
                    <a:sysClr val="windowText" lastClr="000000"/>
                  </a:gs>
                </a:gsLst>
                <a:lin ang="5400000" scaled="0"/>
              </a:gradFill>
              <a:effectLst/>
              <a:uLnTx/>
              <a:uFillTx/>
              <a:latin typeface="Segoe UI"/>
              <a:ea typeface="+mn-ea"/>
              <a:cs typeface="+mn-cs"/>
            </a:endParaRPr>
          </a:p>
        </p:txBody>
      </p:sp>
      <p:sp>
        <p:nvSpPr>
          <p:cNvPr id="102" name="Rectangle 101"/>
          <p:cNvSpPr/>
          <p:nvPr/>
        </p:nvSpPr>
        <p:spPr>
          <a:xfrm>
            <a:off x="9228368" y="1924914"/>
            <a:ext cx="176559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sp>
        <p:nvSpPr>
          <p:cNvPr id="103" name="Rectangle 102"/>
          <p:cNvSpPr/>
          <p:nvPr/>
        </p:nvSpPr>
        <p:spPr>
          <a:xfrm>
            <a:off x="6389605" y="3430383"/>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04" name="Rectangle 103"/>
          <p:cNvSpPr/>
          <p:nvPr/>
        </p:nvSpPr>
        <p:spPr>
          <a:xfrm>
            <a:off x="7736478" y="2563259"/>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5" name="Group 104"/>
          <p:cNvGrpSpPr/>
          <p:nvPr/>
        </p:nvGrpSpPr>
        <p:grpSpPr>
          <a:xfrm>
            <a:off x="5380510" y="2129985"/>
            <a:ext cx="307313" cy="307916"/>
            <a:chOff x="609600" y="502508"/>
            <a:chExt cx="395416" cy="395416"/>
          </a:xfrm>
        </p:grpSpPr>
        <p:sp>
          <p:nvSpPr>
            <p:cNvPr id="106" name="Rectangle 105"/>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67" name="Straight Arrow Connector 166"/>
          <p:cNvCxnSpPr/>
          <p:nvPr/>
        </p:nvCxnSpPr>
        <p:spPr>
          <a:xfrm flipV="1">
            <a:off x="5708046" y="2263800"/>
            <a:ext cx="3500195" cy="10834"/>
          </a:xfrm>
          <a:prstGeom prst="straightConnector1">
            <a:avLst/>
          </a:prstGeom>
          <a:noFill/>
          <a:ln w="38100" cap="flat" cmpd="sng" algn="ctr">
            <a:solidFill>
              <a:srgbClr val="777777"/>
            </a:solidFill>
            <a:prstDash val="solid"/>
            <a:headEnd type="triangle"/>
            <a:tailEnd type="triangle"/>
          </a:ln>
          <a:effectLst/>
        </p:spPr>
      </p:cxnSp>
      <p:cxnSp>
        <p:nvCxnSpPr>
          <p:cNvPr id="168" name="Straight Arrow Connector 167"/>
          <p:cNvCxnSpPr/>
          <p:nvPr/>
        </p:nvCxnSpPr>
        <p:spPr>
          <a:xfrm flipV="1">
            <a:off x="5708046" y="3030206"/>
            <a:ext cx="2028433" cy="13667"/>
          </a:xfrm>
          <a:prstGeom prst="straightConnector1">
            <a:avLst/>
          </a:prstGeom>
          <a:noFill/>
          <a:ln w="38100" cap="flat" cmpd="sng" algn="ctr">
            <a:solidFill>
              <a:srgbClr val="777777"/>
            </a:solidFill>
            <a:prstDash val="solid"/>
            <a:headEnd type="triangle"/>
            <a:tailEnd type="triangle"/>
          </a:ln>
          <a:effectLst/>
        </p:spPr>
      </p:cxnSp>
      <p:cxnSp>
        <p:nvCxnSpPr>
          <p:cNvPr id="169" name="Straight Arrow Connector 168"/>
          <p:cNvCxnSpPr/>
          <p:nvPr/>
        </p:nvCxnSpPr>
        <p:spPr>
          <a:xfrm>
            <a:off x="8695576" y="3299484"/>
            <a:ext cx="525263" cy="1"/>
          </a:xfrm>
          <a:prstGeom prst="straightConnector1">
            <a:avLst/>
          </a:prstGeom>
          <a:noFill/>
          <a:ln w="38100" cap="flat" cmpd="sng" algn="ctr">
            <a:solidFill>
              <a:srgbClr val="777777"/>
            </a:solidFill>
            <a:prstDash val="solid"/>
            <a:headEnd type="triangle"/>
            <a:tailEnd type="triangle"/>
          </a:ln>
          <a:effectLst/>
        </p:spPr>
      </p:cxnSp>
      <p:cxnSp>
        <p:nvCxnSpPr>
          <p:cNvPr id="170" name="Straight Arrow Connector 169"/>
          <p:cNvCxnSpPr/>
          <p:nvPr/>
        </p:nvCxnSpPr>
        <p:spPr>
          <a:xfrm>
            <a:off x="5708045" y="3775810"/>
            <a:ext cx="688083" cy="10019"/>
          </a:xfrm>
          <a:prstGeom prst="straightConnector1">
            <a:avLst/>
          </a:prstGeom>
          <a:noFill/>
          <a:ln w="38100" cap="flat" cmpd="sng" algn="ctr">
            <a:solidFill>
              <a:srgbClr val="777777"/>
            </a:solidFill>
            <a:prstDash val="solid"/>
            <a:headEnd type="triangle"/>
            <a:tailEnd type="triangle"/>
          </a:ln>
          <a:effectLst/>
        </p:spPr>
      </p:cxnSp>
      <p:cxnSp>
        <p:nvCxnSpPr>
          <p:cNvPr id="171" name="Straight Arrow Connector 170"/>
          <p:cNvCxnSpPr/>
          <p:nvPr/>
        </p:nvCxnSpPr>
        <p:spPr>
          <a:xfrm flipV="1">
            <a:off x="7332709" y="3785831"/>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72" name="Straight Arrow Connector 171"/>
          <p:cNvCxnSpPr/>
          <p:nvPr/>
        </p:nvCxnSpPr>
        <p:spPr>
          <a:xfrm flipV="1">
            <a:off x="5713541" y="4541402"/>
            <a:ext cx="682074" cy="1"/>
          </a:xfrm>
          <a:prstGeom prst="straightConnector1">
            <a:avLst/>
          </a:prstGeom>
          <a:noFill/>
          <a:ln w="38100" cap="flat" cmpd="sng" algn="ctr">
            <a:solidFill>
              <a:srgbClr val="777777"/>
            </a:solidFill>
            <a:prstDash val="solid"/>
            <a:headEnd type="triangle"/>
            <a:tailEnd type="triangle"/>
          </a:ln>
          <a:effectLst/>
        </p:spPr>
      </p:cxnSp>
      <p:cxnSp>
        <p:nvCxnSpPr>
          <p:cNvPr id="173" name="Straight Arrow Connector 172"/>
          <p:cNvCxnSpPr/>
          <p:nvPr/>
        </p:nvCxnSpPr>
        <p:spPr>
          <a:xfrm flipV="1">
            <a:off x="7339638" y="4541399"/>
            <a:ext cx="1868601" cy="11687"/>
          </a:xfrm>
          <a:prstGeom prst="straightConnector1">
            <a:avLst/>
          </a:prstGeom>
          <a:noFill/>
          <a:ln w="38100" cap="flat" cmpd="sng" algn="ctr">
            <a:solidFill>
              <a:srgbClr val="777777"/>
            </a:solidFill>
            <a:prstDash val="solid"/>
            <a:headEnd type="triangle"/>
            <a:tailEnd type="triangle"/>
          </a:ln>
          <a:effectLst/>
        </p:spPr>
      </p:cxnSp>
      <p:sp>
        <p:nvSpPr>
          <p:cNvPr id="174" name="TextBox 173"/>
          <p:cNvSpPr txBox="1"/>
          <p:nvPr/>
        </p:nvSpPr>
        <p:spPr>
          <a:xfrm rot="16200000">
            <a:off x="4567713" y="2474199"/>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75" name="TextBox 174"/>
          <p:cNvSpPr txBox="1"/>
          <p:nvPr/>
        </p:nvSpPr>
        <p:spPr>
          <a:xfrm rot="16200000">
            <a:off x="4466274" y="4011989"/>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grpSp>
        <p:nvGrpSpPr>
          <p:cNvPr id="176" name="Group 175"/>
          <p:cNvGrpSpPr/>
          <p:nvPr/>
        </p:nvGrpSpPr>
        <p:grpSpPr>
          <a:xfrm>
            <a:off x="5380510" y="2876511"/>
            <a:ext cx="307313" cy="307916"/>
            <a:chOff x="609600" y="502508"/>
            <a:chExt cx="395416" cy="395416"/>
          </a:xfrm>
        </p:grpSpPr>
        <p:sp>
          <p:nvSpPr>
            <p:cNvPr id="177" name="Rectangle 176"/>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79" name="Group 178"/>
          <p:cNvGrpSpPr/>
          <p:nvPr/>
        </p:nvGrpSpPr>
        <p:grpSpPr>
          <a:xfrm>
            <a:off x="5374114" y="3621732"/>
            <a:ext cx="307313" cy="307916"/>
            <a:chOff x="609600" y="502508"/>
            <a:chExt cx="395416" cy="395416"/>
          </a:xfrm>
        </p:grpSpPr>
        <p:sp>
          <p:nvSpPr>
            <p:cNvPr id="180" name="Rectangle 17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82" name="Group 181"/>
          <p:cNvGrpSpPr/>
          <p:nvPr/>
        </p:nvGrpSpPr>
        <p:grpSpPr>
          <a:xfrm>
            <a:off x="5371581" y="4399129"/>
            <a:ext cx="307313" cy="307916"/>
            <a:chOff x="609600" y="502508"/>
            <a:chExt cx="395416" cy="395416"/>
          </a:xfrm>
        </p:grpSpPr>
        <p:sp>
          <p:nvSpPr>
            <p:cNvPr id="183" name="Rectangle 182"/>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4"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85" name="Frame 5"/>
          <p:cNvSpPr>
            <a:spLocks noChangeAspect="1"/>
          </p:cNvSpPr>
          <p:nvPr/>
        </p:nvSpPr>
        <p:spPr bwMode="auto">
          <a:xfrm>
            <a:off x="6591782" y="3570651"/>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p:cNvGrpSpPr/>
          <p:nvPr/>
        </p:nvGrpSpPr>
        <p:grpSpPr>
          <a:xfrm>
            <a:off x="7810241" y="2647081"/>
            <a:ext cx="767555" cy="479963"/>
            <a:chOff x="7966852" y="2699664"/>
            <a:chExt cx="782946" cy="489587"/>
          </a:xfrm>
        </p:grpSpPr>
        <p:sp>
          <p:nvSpPr>
            <p:cNvPr id="187" name="Freeform 52"/>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8" name="Group 187"/>
            <p:cNvGrpSpPr/>
            <p:nvPr/>
          </p:nvGrpSpPr>
          <p:grpSpPr>
            <a:xfrm>
              <a:off x="8188271" y="2851116"/>
              <a:ext cx="257445" cy="288170"/>
              <a:chOff x="3876323" y="2412935"/>
              <a:chExt cx="981584" cy="1503227"/>
            </a:xfrm>
          </p:grpSpPr>
          <p:grpSp>
            <p:nvGrpSpPr>
              <p:cNvPr id="189" name="Group 188"/>
              <p:cNvGrpSpPr/>
              <p:nvPr/>
            </p:nvGrpSpPr>
            <p:grpSpPr>
              <a:xfrm>
                <a:off x="4075337" y="2655193"/>
                <a:ext cx="640701" cy="978962"/>
                <a:chOff x="3978978" y="2691315"/>
                <a:chExt cx="745467" cy="1374671"/>
              </a:xfrm>
            </p:grpSpPr>
            <p:sp>
              <p:nvSpPr>
                <p:cNvPr id="192" name="Rectangle 191"/>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3" name="Rectangle 192"/>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4" name="Rectangle 193"/>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5" name="Rectangle 194"/>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90" name="Freeform 7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91" name="Freeform 7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pic>
        <p:nvPicPr>
          <p:cNvPr id="198" name="Group 52"/>
          <p:cNvPicPr>
            <a:picLocks noChangeArrowheads="1"/>
          </p:cNvPicPr>
          <p:nvPr/>
        </p:nvPicPr>
        <p:blipFill>
          <a:blip r:embed="rId9">
            <a:extLst>
              <a:ext uri="{28A0092B-C50C-407E-A947-70E740481C1C}">
                <a14:useLocalDpi xmlns:a14="http://schemas.microsoft.com/office/drawing/2010/main" val="0"/>
              </a:ext>
            </a:extLst>
          </a:blip>
          <a:srcRect r="-632"/>
          <a:stretch>
            <a:fillRect/>
          </a:stretch>
        </p:blipFill>
        <p:spPr bwMode="auto">
          <a:xfrm>
            <a:off x="9865820" y="3513602"/>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771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Orb of Intelligence</a:t>
            </a:r>
            <a:br>
              <a:rPr lang="en-GB" sz="8000" dirty="0">
                <a:solidFill>
                  <a:schemeClr val="bg1"/>
                </a:solidFill>
              </a:rPr>
            </a:br>
            <a:r>
              <a:rPr lang="en-GB" sz="2800" dirty="0">
                <a:solidFill>
                  <a:schemeClr val="bg1"/>
                </a:solidFill>
              </a:rPr>
              <a:t>Blog Post here: </a:t>
            </a:r>
            <a:r>
              <a:rPr lang="en-GB" sz="2800" dirty="0">
                <a:solidFill>
                  <a:schemeClr val="bg1"/>
                </a:solidFill>
                <a:hlinkClick r:id="rId4"/>
              </a:rPr>
              <a:t>http://bit.ly/orbofintelligence</a:t>
            </a:r>
            <a:r>
              <a:rPr lang="en-GB" sz="2800" dirty="0">
                <a:solidFill>
                  <a:schemeClr val="bg1"/>
                </a:solidFill>
              </a:rPr>
              <a:t> </a:t>
            </a:r>
          </a:p>
        </p:txBody>
      </p:sp>
      <p:sp>
        <p:nvSpPr>
          <p:cNvPr id="5" name="Footer Placeholder 3"/>
          <p:cNvSpPr txBox="1">
            <a:spLocks/>
          </p:cNvSpPr>
          <p:nvPr/>
        </p:nvSpPr>
        <p:spPr>
          <a:xfrm>
            <a:off x="128419" y="6332804"/>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FFFFFF">
                    <a:lumMod val="85000"/>
                  </a:srgbClr>
                </a:solidFill>
                <a:effectLst/>
                <a:uLnTx/>
                <a:uFillTx/>
                <a:latin typeface="Segoe UI"/>
                <a:ea typeface="+mn-ea"/>
                <a:cs typeface="+mn-cs"/>
              </a:rPr>
              <a:t>@AmyKateNicho</a:t>
            </a:r>
          </a:p>
        </p:txBody>
      </p:sp>
    </p:spTree>
    <p:extLst>
      <p:ext uri="{BB962C8B-B14F-4D97-AF65-F5344CB8AC3E}">
        <p14:creationId xmlns:p14="http://schemas.microsoft.com/office/powerpoint/2010/main" val="1899811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1535069"/>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txBox="1">
            <a:spLocks/>
          </p:cNvSpPr>
          <p:nvPr/>
        </p:nvSpPr>
        <p:spPr>
          <a:xfrm>
            <a:off x="114719" y="104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Twitter Sentiment Orb: Architecture</a:t>
            </a:r>
          </a:p>
        </p:txBody>
      </p:sp>
      <p:sp>
        <p:nvSpPr>
          <p:cNvPr id="27"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50"/>
                </a:solidFill>
                <a:effectLst/>
                <a:uLnTx/>
                <a:uFillTx/>
                <a:latin typeface="Segoe UI"/>
                <a:ea typeface="+mn-ea"/>
                <a:cs typeface="+mn-cs"/>
              </a:rPr>
              <a:t>@AmyKateNicho</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71" y="5174092"/>
            <a:ext cx="1010230" cy="1010230"/>
          </a:xfrm>
          <a:prstGeom prst="rect">
            <a:avLst/>
          </a:prstGeom>
        </p:spPr>
      </p:pic>
      <p:pic>
        <p:nvPicPr>
          <p:cNvPr id="29" name="Picture 28"/>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613261" y="2087102"/>
            <a:ext cx="1010230" cy="1010230"/>
          </a:xfrm>
          <a:prstGeom prst="rect">
            <a:avLst/>
          </a:prstGeom>
        </p:spPr>
      </p:pic>
      <p:pic>
        <p:nvPicPr>
          <p:cNvPr id="30" name="Picture 2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911982" y="2745625"/>
            <a:ext cx="1010230" cy="1010230"/>
          </a:xfrm>
          <a:prstGeom prst="rect">
            <a:avLst/>
          </a:prstGeom>
        </p:spPr>
      </p:pic>
      <p:pic>
        <p:nvPicPr>
          <p:cNvPr id="31" name="Picture 30"/>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0107543" y="2043681"/>
            <a:ext cx="1010230" cy="1010230"/>
          </a:xfrm>
          <a:prstGeom prst="rect">
            <a:avLst/>
          </a:prstGeom>
        </p:spPr>
      </p:pic>
      <p:pic>
        <p:nvPicPr>
          <p:cNvPr id="32" name="Picture 31"/>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4617736" y="3432751"/>
            <a:ext cx="1010230" cy="1010230"/>
          </a:xfrm>
          <a:prstGeom prst="rect">
            <a:avLst/>
          </a:prstGeom>
        </p:spPr>
      </p:pic>
      <p:pic>
        <p:nvPicPr>
          <p:cNvPr id="33" name="Picture 32"/>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2554172" y="4231211"/>
            <a:ext cx="942881" cy="942881"/>
          </a:xfrm>
          <a:prstGeom prst="rect">
            <a:avLst/>
          </a:prstGeom>
        </p:spPr>
      </p:pic>
      <p:pic>
        <p:nvPicPr>
          <p:cNvPr id="34" name="Picture 33"/>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8570286" y="2087102"/>
            <a:ext cx="1010230" cy="1010230"/>
          </a:xfrm>
          <a:prstGeom prst="rect">
            <a:avLst/>
          </a:prstGeom>
        </p:spPr>
      </p:pic>
      <p:sp>
        <p:nvSpPr>
          <p:cNvPr id="35" name="Freeform 34"/>
          <p:cNvSpPr/>
          <p:nvPr/>
        </p:nvSpPr>
        <p:spPr>
          <a:xfrm>
            <a:off x="1694454" y="5494588"/>
            <a:ext cx="1364263" cy="744847"/>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5"/>
          <p:cNvSpPr/>
          <p:nvPr/>
        </p:nvSpPr>
        <p:spPr>
          <a:xfrm>
            <a:off x="3034956" y="2534282"/>
            <a:ext cx="1334663" cy="1379811"/>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6"/>
          <p:cNvSpPr/>
          <p:nvPr/>
        </p:nvSpPr>
        <p:spPr>
          <a:xfrm>
            <a:off x="6624918" y="2241175"/>
            <a:ext cx="1595837" cy="5044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2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TwitterSentimentOrb_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159" y="-13064"/>
            <a:ext cx="10352151" cy="6901434"/>
          </a:xfrm>
          <a:prstGeom prst="rect">
            <a:avLst/>
          </a:prstGeom>
        </p:spPr>
      </p:pic>
    </p:spTree>
    <p:extLst>
      <p:ext uri="{BB962C8B-B14F-4D97-AF65-F5344CB8AC3E}">
        <p14:creationId xmlns:p14="http://schemas.microsoft.com/office/powerpoint/2010/main" val="60194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 name="Title 5"/>
          <p:cNvSpPr txBox="1">
            <a:spLocks/>
          </p:cNvSpPr>
          <p:nvPr/>
        </p:nvSpPr>
        <p:spPr>
          <a:xfrm>
            <a:off x="5350930" y="186267"/>
            <a:ext cx="4688615" cy="1041400"/>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rPr>
              <a:t>Key Takeaways …</a:t>
            </a:r>
            <a:endParaRPr kumimoji="0" lang="en-IN" sz="60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TextBox 9"/>
            <p:cNvSpPr txBox="1"/>
            <p:nvPr/>
          </p:nvSpPr>
          <p:spPr>
            <a:xfrm>
              <a:off x="3607357" y="3293778"/>
              <a:ext cx="368774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grpSp>
      <p:sp>
        <p:nvSpPr>
          <p:cNvPr id="15" name="Text Placeholder 4"/>
          <p:cNvSpPr txBox="1">
            <a:spLocks/>
          </p:cNvSpPr>
          <p:nvPr/>
        </p:nvSpPr>
        <p:spPr>
          <a:xfrm>
            <a:off x="5551997" y="1504594"/>
            <a:ext cx="6306628"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Microsoft Imagine Student </a:t>
            </a:r>
            <a:r>
              <a:rPr kumimoji="0" lang="en-US" sz="2800" b="1" i="0" u="none" strike="noStrike" kern="1200" cap="none" spc="0" normalizeH="0" baseline="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Gitub</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5"/>
              </a:rPr>
              <a:t>https://github.com/MSFTImagine/computerscience</a:t>
            </a:r>
            <a:r>
              <a:rPr lang="en-US" sz="2800" b="1" dirty="0">
                <a:solidFill>
                  <a:srgbClr val="000000"/>
                </a:solidFill>
                <a:latin typeface="Segoe UI Light"/>
                <a:ea typeface="Calibri" panose="020F0502020204030204" pitchFamily="34" charset="0"/>
                <a:cs typeface="Times New Roman" panose="02020603050405020304" pitchFamily="18" charset="0"/>
              </a:rPr>
              <a:t> </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defRPr/>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Azure Storage Documentation:</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6"/>
              </a:rPr>
              <a:t>https://azure.microsoft.com/en-gb/documentation/services/storage/</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p>
          <a:p>
            <a:pPr lvl="0" defTabSz="914400" fontAlgn="base">
              <a:lnSpc>
                <a:spcPct val="100000"/>
              </a:lnSpc>
              <a:spcBef>
                <a:spcPts val="600"/>
              </a:spcBef>
              <a:spcAft>
                <a:spcPts val="600"/>
              </a:spcAft>
              <a:defRPr/>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All Content </a:t>
            </a:r>
            <a:r>
              <a:rPr lang="en-US" sz="2800" b="1" dirty="0">
                <a:solidFill>
                  <a:srgbClr val="000000"/>
                </a:solidFill>
                <a:latin typeface="Segoe UI Light"/>
                <a:ea typeface="Calibri" panose="020F0502020204030204" pitchFamily="34" charset="0"/>
                <a:cs typeface="Times New Roman" panose="02020603050405020304" pitchFamily="18" charset="0"/>
              </a:rPr>
              <a:t>from today: </a:t>
            </a:r>
            <a:r>
              <a:rPr lang="en-US" sz="2800" b="1" dirty="0">
                <a:solidFill>
                  <a:srgbClr val="000000"/>
                </a:solidFill>
                <a:latin typeface="Segoe UI Light"/>
                <a:ea typeface="Calibri" panose="020F0502020204030204" pitchFamily="34" charset="0"/>
                <a:cs typeface="Times New Roman" panose="02020603050405020304" pitchFamily="18" charset="0"/>
                <a:hlinkClick r:id="rId7"/>
              </a:rPr>
              <a:t>https://github.com/amykatenicho/AzureStorageExamples.git</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0145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2529" y="2905576"/>
            <a:ext cx="1139952" cy="113995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869" y="975"/>
            <a:ext cx="4302228" cy="685605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5628" y="-48507051"/>
          <a:ext cx="7215508" cy="56092844"/>
        </p:xfrm>
        <a:graphic>
          <a:graphicData uri="http://schemas.openxmlformats.org/drawingml/2006/table">
            <a:tbl>
              <a:tblPr/>
              <a:tblGrid>
                <a:gridCol w="7215508">
                  <a:extLst>
                    <a:ext uri="{9D8B030D-6E8A-4147-A177-3AD203B41FA5}">
                      <a16:colId xmlns:a16="http://schemas.microsoft.com/office/drawing/2014/main" val="1075190229"/>
                    </a:ext>
                  </a:extLst>
                </a:gridCol>
              </a:tblGrid>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36902168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59">
                    <a:lnL>
                      <a:noFill/>
                    </a:lnL>
                    <a:lnR>
                      <a:noFill/>
                    </a:lnR>
                    <a:lnT>
                      <a:noFill/>
                    </a:lnT>
                    <a:lnB>
                      <a:noFill/>
                    </a:lnB>
                  </a:tcPr>
                </a:tc>
                <a:extLst>
                  <a:ext uri="{0D108BD9-81ED-4DB2-BD59-A6C34878D82A}">
                    <a16:rowId xmlns:a16="http://schemas.microsoft.com/office/drawing/2014/main" val="207610893"/>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59">
                    <a:lnL>
                      <a:noFill/>
                    </a:lnL>
                    <a:lnR>
                      <a:noFill/>
                    </a:lnR>
                    <a:lnT>
                      <a:noFill/>
                    </a:lnT>
                    <a:lnB>
                      <a:noFill/>
                    </a:lnB>
                  </a:tcPr>
                </a:tc>
                <a:extLst>
                  <a:ext uri="{0D108BD9-81ED-4DB2-BD59-A6C34878D82A}">
                    <a16:rowId xmlns:a16="http://schemas.microsoft.com/office/drawing/2014/main" val="22543443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59">
                    <a:lnL>
                      <a:noFill/>
                    </a:lnL>
                    <a:lnR>
                      <a:noFill/>
                    </a:lnR>
                    <a:lnT>
                      <a:noFill/>
                    </a:lnT>
                    <a:lnB>
                      <a:noFill/>
                    </a:lnB>
                  </a:tcPr>
                </a:tc>
                <a:extLst>
                  <a:ext uri="{0D108BD9-81ED-4DB2-BD59-A6C34878D82A}">
                    <a16:rowId xmlns:a16="http://schemas.microsoft.com/office/drawing/2014/main" val="260792523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59">
                    <a:lnL>
                      <a:noFill/>
                    </a:lnL>
                    <a:lnR>
                      <a:noFill/>
                    </a:lnR>
                    <a:lnT>
                      <a:noFill/>
                    </a:lnT>
                    <a:lnB>
                      <a:noFill/>
                    </a:lnB>
                  </a:tcPr>
                </a:tc>
                <a:extLst>
                  <a:ext uri="{0D108BD9-81ED-4DB2-BD59-A6C34878D82A}">
                    <a16:rowId xmlns:a16="http://schemas.microsoft.com/office/drawing/2014/main" val="30671028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59">
                    <a:lnL>
                      <a:noFill/>
                    </a:lnL>
                    <a:lnR>
                      <a:noFill/>
                    </a:lnR>
                    <a:lnT>
                      <a:noFill/>
                    </a:lnT>
                    <a:lnB>
                      <a:noFill/>
                    </a:lnB>
                  </a:tcPr>
                </a:tc>
                <a:extLst>
                  <a:ext uri="{0D108BD9-81ED-4DB2-BD59-A6C34878D82A}">
                    <a16:rowId xmlns:a16="http://schemas.microsoft.com/office/drawing/2014/main" val="156887356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59">
                    <a:lnL>
                      <a:noFill/>
                    </a:lnL>
                    <a:lnR>
                      <a:noFill/>
                    </a:lnR>
                    <a:lnT>
                      <a:noFill/>
                    </a:lnT>
                    <a:lnB>
                      <a:noFill/>
                    </a:lnB>
                  </a:tcPr>
                </a:tc>
                <a:extLst>
                  <a:ext uri="{0D108BD9-81ED-4DB2-BD59-A6C34878D82A}">
                    <a16:rowId xmlns:a16="http://schemas.microsoft.com/office/drawing/2014/main" val="30932062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59">
                    <a:lnL>
                      <a:noFill/>
                    </a:lnL>
                    <a:lnR>
                      <a:noFill/>
                    </a:lnR>
                    <a:lnT>
                      <a:noFill/>
                    </a:lnT>
                    <a:lnB>
                      <a:noFill/>
                    </a:lnB>
                  </a:tcPr>
                </a:tc>
                <a:extLst>
                  <a:ext uri="{0D108BD9-81ED-4DB2-BD59-A6C34878D82A}">
                    <a16:rowId xmlns:a16="http://schemas.microsoft.com/office/drawing/2014/main" val="7457522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59">
                    <a:lnL>
                      <a:noFill/>
                    </a:lnL>
                    <a:lnR>
                      <a:noFill/>
                    </a:lnR>
                    <a:lnT>
                      <a:noFill/>
                    </a:lnT>
                    <a:lnB>
                      <a:noFill/>
                    </a:lnB>
                  </a:tcPr>
                </a:tc>
                <a:extLst>
                  <a:ext uri="{0D108BD9-81ED-4DB2-BD59-A6C34878D82A}">
                    <a16:rowId xmlns:a16="http://schemas.microsoft.com/office/drawing/2014/main" val="23613778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59">
                    <a:lnL>
                      <a:noFill/>
                    </a:lnL>
                    <a:lnR>
                      <a:noFill/>
                    </a:lnR>
                    <a:lnT>
                      <a:noFill/>
                    </a:lnT>
                    <a:lnB>
                      <a:noFill/>
                    </a:lnB>
                  </a:tcPr>
                </a:tc>
                <a:extLst>
                  <a:ext uri="{0D108BD9-81ED-4DB2-BD59-A6C34878D82A}">
                    <a16:rowId xmlns:a16="http://schemas.microsoft.com/office/drawing/2014/main" val="60464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59">
                    <a:lnL>
                      <a:noFill/>
                    </a:lnL>
                    <a:lnR>
                      <a:noFill/>
                    </a:lnR>
                    <a:lnT>
                      <a:noFill/>
                    </a:lnT>
                    <a:lnB>
                      <a:noFill/>
                    </a:lnB>
                  </a:tcPr>
                </a:tc>
                <a:extLst>
                  <a:ext uri="{0D108BD9-81ED-4DB2-BD59-A6C34878D82A}">
                    <a16:rowId xmlns:a16="http://schemas.microsoft.com/office/drawing/2014/main" val="285574281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59">
                    <a:lnL>
                      <a:noFill/>
                    </a:lnL>
                    <a:lnR>
                      <a:noFill/>
                    </a:lnR>
                    <a:lnT>
                      <a:noFill/>
                    </a:lnT>
                    <a:lnB>
                      <a:noFill/>
                    </a:lnB>
                  </a:tcPr>
                </a:tc>
                <a:extLst>
                  <a:ext uri="{0D108BD9-81ED-4DB2-BD59-A6C34878D82A}">
                    <a16:rowId xmlns:a16="http://schemas.microsoft.com/office/drawing/2014/main" val="11800867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59">
                    <a:lnL>
                      <a:noFill/>
                    </a:lnL>
                    <a:lnR>
                      <a:noFill/>
                    </a:lnR>
                    <a:lnT>
                      <a:noFill/>
                    </a:lnT>
                    <a:lnB>
                      <a:noFill/>
                    </a:lnB>
                  </a:tcPr>
                </a:tc>
                <a:extLst>
                  <a:ext uri="{0D108BD9-81ED-4DB2-BD59-A6C34878D82A}">
                    <a16:rowId xmlns:a16="http://schemas.microsoft.com/office/drawing/2014/main" val="3125881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59">
                    <a:lnL>
                      <a:noFill/>
                    </a:lnL>
                    <a:lnR>
                      <a:noFill/>
                    </a:lnR>
                    <a:lnT>
                      <a:noFill/>
                    </a:lnT>
                    <a:lnB>
                      <a:noFill/>
                    </a:lnB>
                  </a:tcPr>
                </a:tc>
                <a:extLst>
                  <a:ext uri="{0D108BD9-81ED-4DB2-BD59-A6C34878D82A}">
                    <a16:rowId xmlns:a16="http://schemas.microsoft.com/office/drawing/2014/main" val="2621743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59">
                    <a:lnL>
                      <a:noFill/>
                    </a:lnL>
                    <a:lnR>
                      <a:noFill/>
                    </a:lnR>
                    <a:lnT>
                      <a:noFill/>
                    </a:lnT>
                    <a:lnB>
                      <a:noFill/>
                    </a:lnB>
                  </a:tcPr>
                </a:tc>
                <a:extLst>
                  <a:ext uri="{0D108BD9-81ED-4DB2-BD59-A6C34878D82A}">
                    <a16:rowId xmlns:a16="http://schemas.microsoft.com/office/drawing/2014/main" val="52403889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59">
                    <a:lnL>
                      <a:noFill/>
                    </a:lnL>
                    <a:lnR>
                      <a:noFill/>
                    </a:lnR>
                    <a:lnT>
                      <a:noFill/>
                    </a:lnT>
                    <a:lnB>
                      <a:noFill/>
                    </a:lnB>
                  </a:tcPr>
                </a:tc>
                <a:extLst>
                  <a:ext uri="{0D108BD9-81ED-4DB2-BD59-A6C34878D82A}">
                    <a16:rowId xmlns:a16="http://schemas.microsoft.com/office/drawing/2014/main" val="347061320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59">
                    <a:lnL>
                      <a:noFill/>
                    </a:lnL>
                    <a:lnR>
                      <a:noFill/>
                    </a:lnR>
                    <a:lnT>
                      <a:noFill/>
                    </a:lnT>
                    <a:lnB>
                      <a:noFill/>
                    </a:lnB>
                  </a:tcPr>
                </a:tc>
                <a:extLst>
                  <a:ext uri="{0D108BD9-81ED-4DB2-BD59-A6C34878D82A}">
                    <a16:rowId xmlns:a16="http://schemas.microsoft.com/office/drawing/2014/main" val="305011708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59">
                    <a:lnL>
                      <a:noFill/>
                    </a:lnL>
                    <a:lnR>
                      <a:noFill/>
                    </a:lnR>
                    <a:lnT>
                      <a:noFill/>
                    </a:lnT>
                    <a:lnB>
                      <a:noFill/>
                    </a:lnB>
                  </a:tcPr>
                </a:tc>
                <a:extLst>
                  <a:ext uri="{0D108BD9-81ED-4DB2-BD59-A6C34878D82A}">
                    <a16:rowId xmlns:a16="http://schemas.microsoft.com/office/drawing/2014/main" val="188851639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59">
                    <a:lnL>
                      <a:noFill/>
                    </a:lnL>
                    <a:lnR>
                      <a:noFill/>
                    </a:lnR>
                    <a:lnT>
                      <a:noFill/>
                    </a:lnT>
                    <a:lnB>
                      <a:noFill/>
                    </a:lnB>
                  </a:tcPr>
                </a:tc>
                <a:extLst>
                  <a:ext uri="{0D108BD9-81ED-4DB2-BD59-A6C34878D82A}">
                    <a16:rowId xmlns:a16="http://schemas.microsoft.com/office/drawing/2014/main" val="3999138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59">
                    <a:lnL>
                      <a:noFill/>
                    </a:lnL>
                    <a:lnR>
                      <a:noFill/>
                    </a:lnR>
                    <a:lnT>
                      <a:noFill/>
                    </a:lnT>
                    <a:lnB>
                      <a:noFill/>
                    </a:lnB>
                  </a:tcPr>
                </a:tc>
                <a:extLst>
                  <a:ext uri="{0D108BD9-81ED-4DB2-BD59-A6C34878D82A}">
                    <a16:rowId xmlns:a16="http://schemas.microsoft.com/office/drawing/2014/main" val="5590213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59">
                    <a:lnL>
                      <a:noFill/>
                    </a:lnL>
                    <a:lnR>
                      <a:noFill/>
                    </a:lnR>
                    <a:lnT>
                      <a:noFill/>
                    </a:lnT>
                    <a:lnB>
                      <a:noFill/>
                    </a:lnB>
                  </a:tcPr>
                </a:tc>
                <a:extLst>
                  <a:ext uri="{0D108BD9-81ED-4DB2-BD59-A6C34878D82A}">
                    <a16:rowId xmlns:a16="http://schemas.microsoft.com/office/drawing/2014/main" val="7765121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59">
                    <a:lnL>
                      <a:noFill/>
                    </a:lnL>
                    <a:lnR>
                      <a:noFill/>
                    </a:lnR>
                    <a:lnT>
                      <a:noFill/>
                    </a:lnT>
                    <a:lnB>
                      <a:noFill/>
                    </a:lnB>
                  </a:tcPr>
                </a:tc>
                <a:extLst>
                  <a:ext uri="{0D108BD9-81ED-4DB2-BD59-A6C34878D82A}">
                    <a16:rowId xmlns:a16="http://schemas.microsoft.com/office/drawing/2014/main" val="38804490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59">
                    <a:lnL>
                      <a:noFill/>
                    </a:lnL>
                    <a:lnR>
                      <a:noFill/>
                    </a:lnR>
                    <a:lnT>
                      <a:noFill/>
                    </a:lnT>
                    <a:lnB>
                      <a:noFill/>
                    </a:lnB>
                  </a:tcPr>
                </a:tc>
                <a:extLst>
                  <a:ext uri="{0D108BD9-81ED-4DB2-BD59-A6C34878D82A}">
                    <a16:rowId xmlns:a16="http://schemas.microsoft.com/office/drawing/2014/main" val="41290439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59">
                    <a:lnL>
                      <a:noFill/>
                    </a:lnL>
                    <a:lnR>
                      <a:noFill/>
                    </a:lnR>
                    <a:lnT>
                      <a:noFill/>
                    </a:lnT>
                    <a:lnB>
                      <a:noFill/>
                    </a:lnB>
                  </a:tcPr>
                </a:tc>
                <a:extLst>
                  <a:ext uri="{0D108BD9-81ED-4DB2-BD59-A6C34878D82A}">
                    <a16:rowId xmlns:a16="http://schemas.microsoft.com/office/drawing/2014/main" val="179642918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59">
                    <a:lnL>
                      <a:noFill/>
                    </a:lnL>
                    <a:lnR>
                      <a:noFill/>
                    </a:lnR>
                    <a:lnT>
                      <a:noFill/>
                    </a:lnT>
                    <a:lnB>
                      <a:noFill/>
                    </a:lnB>
                  </a:tcPr>
                </a:tc>
                <a:extLst>
                  <a:ext uri="{0D108BD9-81ED-4DB2-BD59-A6C34878D82A}">
                    <a16:rowId xmlns:a16="http://schemas.microsoft.com/office/drawing/2014/main" val="394230297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59">
                    <a:lnL>
                      <a:noFill/>
                    </a:lnL>
                    <a:lnR>
                      <a:noFill/>
                    </a:lnR>
                    <a:lnT>
                      <a:noFill/>
                    </a:lnT>
                    <a:lnB>
                      <a:noFill/>
                    </a:lnB>
                  </a:tcPr>
                </a:tc>
                <a:extLst>
                  <a:ext uri="{0D108BD9-81ED-4DB2-BD59-A6C34878D82A}">
                    <a16:rowId xmlns:a16="http://schemas.microsoft.com/office/drawing/2014/main" val="29367728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59">
                    <a:lnL>
                      <a:noFill/>
                    </a:lnL>
                    <a:lnR>
                      <a:noFill/>
                    </a:lnR>
                    <a:lnT>
                      <a:noFill/>
                    </a:lnT>
                    <a:lnB>
                      <a:noFill/>
                    </a:lnB>
                  </a:tcPr>
                </a:tc>
                <a:extLst>
                  <a:ext uri="{0D108BD9-81ED-4DB2-BD59-A6C34878D82A}">
                    <a16:rowId xmlns:a16="http://schemas.microsoft.com/office/drawing/2014/main" val="5098132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59">
                    <a:lnL>
                      <a:noFill/>
                    </a:lnL>
                    <a:lnR>
                      <a:noFill/>
                    </a:lnR>
                    <a:lnT>
                      <a:noFill/>
                    </a:lnT>
                    <a:lnB>
                      <a:noFill/>
                    </a:lnB>
                  </a:tcPr>
                </a:tc>
                <a:extLst>
                  <a:ext uri="{0D108BD9-81ED-4DB2-BD59-A6C34878D82A}">
                    <a16:rowId xmlns:a16="http://schemas.microsoft.com/office/drawing/2014/main" val="25104115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59">
                    <a:lnL>
                      <a:noFill/>
                    </a:lnL>
                    <a:lnR>
                      <a:noFill/>
                    </a:lnR>
                    <a:lnT>
                      <a:noFill/>
                    </a:lnT>
                    <a:lnB>
                      <a:noFill/>
                    </a:lnB>
                  </a:tcPr>
                </a:tc>
                <a:extLst>
                  <a:ext uri="{0D108BD9-81ED-4DB2-BD59-A6C34878D82A}">
                    <a16:rowId xmlns:a16="http://schemas.microsoft.com/office/drawing/2014/main" val="12146514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59">
                    <a:lnL>
                      <a:noFill/>
                    </a:lnL>
                    <a:lnR>
                      <a:noFill/>
                    </a:lnR>
                    <a:lnT>
                      <a:noFill/>
                    </a:lnT>
                    <a:lnB>
                      <a:noFill/>
                    </a:lnB>
                  </a:tcPr>
                </a:tc>
                <a:extLst>
                  <a:ext uri="{0D108BD9-81ED-4DB2-BD59-A6C34878D82A}">
                    <a16:rowId xmlns:a16="http://schemas.microsoft.com/office/drawing/2014/main" val="21838287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59">
                    <a:lnL>
                      <a:noFill/>
                    </a:lnL>
                    <a:lnR>
                      <a:noFill/>
                    </a:lnR>
                    <a:lnT>
                      <a:noFill/>
                    </a:lnT>
                    <a:lnB>
                      <a:noFill/>
                    </a:lnB>
                  </a:tcPr>
                </a:tc>
                <a:extLst>
                  <a:ext uri="{0D108BD9-81ED-4DB2-BD59-A6C34878D82A}">
                    <a16:rowId xmlns:a16="http://schemas.microsoft.com/office/drawing/2014/main" val="241181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59">
                    <a:lnL>
                      <a:noFill/>
                    </a:lnL>
                    <a:lnR>
                      <a:noFill/>
                    </a:lnR>
                    <a:lnT>
                      <a:noFill/>
                    </a:lnT>
                    <a:lnB>
                      <a:noFill/>
                    </a:lnB>
                  </a:tcPr>
                </a:tc>
                <a:extLst>
                  <a:ext uri="{0D108BD9-81ED-4DB2-BD59-A6C34878D82A}">
                    <a16:rowId xmlns:a16="http://schemas.microsoft.com/office/drawing/2014/main" val="25846647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59">
                    <a:lnL>
                      <a:noFill/>
                    </a:lnL>
                    <a:lnR>
                      <a:noFill/>
                    </a:lnR>
                    <a:lnT>
                      <a:noFill/>
                    </a:lnT>
                    <a:lnB>
                      <a:noFill/>
                    </a:lnB>
                  </a:tcPr>
                </a:tc>
                <a:extLst>
                  <a:ext uri="{0D108BD9-81ED-4DB2-BD59-A6C34878D82A}">
                    <a16:rowId xmlns:a16="http://schemas.microsoft.com/office/drawing/2014/main" val="70778567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59">
                    <a:lnL>
                      <a:noFill/>
                    </a:lnL>
                    <a:lnR>
                      <a:noFill/>
                    </a:lnR>
                    <a:lnT>
                      <a:noFill/>
                    </a:lnT>
                    <a:lnB>
                      <a:noFill/>
                    </a:lnB>
                  </a:tcPr>
                </a:tc>
                <a:extLst>
                  <a:ext uri="{0D108BD9-81ED-4DB2-BD59-A6C34878D82A}">
                    <a16:rowId xmlns:a16="http://schemas.microsoft.com/office/drawing/2014/main" val="32375388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59">
                    <a:lnL>
                      <a:noFill/>
                    </a:lnL>
                    <a:lnR>
                      <a:noFill/>
                    </a:lnR>
                    <a:lnT>
                      <a:noFill/>
                    </a:lnT>
                    <a:lnB>
                      <a:noFill/>
                    </a:lnB>
                  </a:tcPr>
                </a:tc>
                <a:extLst>
                  <a:ext uri="{0D108BD9-81ED-4DB2-BD59-A6C34878D82A}">
                    <a16:rowId xmlns:a16="http://schemas.microsoft.com/office/drawing/2014/main" val="100551809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59">
                    <a:lnL>
                      <a:noFill/>
                    </a:lnL>
                    <a:lnR>
                      <a:noFill/>
                    </a:lnR>
                    <a:lnT>
                      <a:noFill/>
                    </a:lnT>
                    <a:lnB>
                      <a:noFill/>
                    </a:lnB>
                  </a:tcPr>
                </a:tc>
                <a:extLst>
                  <a:ext uri="{0D108BD9-81ED-4DB2-BD59-A6C34878D82A}">
                    <a16:rowId xmlns:a16="http://schemas.microsoft.com/office/drawing/2014/main" val="357035653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59">
                    <a:lnL>
                      <a:noFill/>
                    </a:lnL>
                    <a:lnR>
                      <a:noFill/>
                    </a:lnR>
                    <a:lnT>
                      <a:noFill/>
                    </a:lnT>
                    <a:lnB>
                      <a:noFill/>
                    </a:lnB>
                  </a:tcPr>
                </a:tc>
                <a:extLst>
                  <a:ext uri="{0D108BD9-81ED-4DB2-BD59-A6C34878D82A}">
                    <a16:rowId xmlns:a16="http://schemas.microsoft.com/office/drawing/2014/main" val="261617544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59">
                    <a:lnL>
                      <a:noFill/>
                    </a:lnL>
                    <a:lnR>
                      <a:noFill/>
                    </a:lnR>
                    <a:lnT>
                      <a:noFill/>
                    </a:lnT>
                    <a:lnB>
                      <a:noFill/>
                    </a:lnB>
                  </a:tcPr>
                </a:tc>
                <a:extLst>
                  <a:ext uri="{0D108BD9-81ED-4DB2-BD59-A6C34878D82A}">
                    <a16:rowId xmlns:a16="http://schemas.microsoft.com/office/drawing/2014/main" val="3526630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59">
                    <a:lnL>
                      <a:noFill/>
                    </a:lnL>
                    <a:lnR>
                      <a:noFill/>
                    </a:lnR>
                    <a:lnT>
                      <a:noFill/>
                    </a:lnT>
                    <a:lnB>
                      <a:noFill/>
                    </a:lnB>
                  </a:tcPr>
                </a:tc>
                <a:extLst>
                  <a:ext uri="{0D108BD9-81ED-4DB2-BD59-A6C34878D82A}">
                    <a16:rowId xmlns:a16="http://schemas.microsoft.com/office/drawing/2014/main" val="20195678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59">
                    <a:lnL>
                      <a:noFill/>
                    </a:lnL>
                    <a:lnR>
                      <a:noFill/>
                    </a:lnR>
                    <a:lnT>
                      <a:noFill/>
                    </a:lnT>
                    <a:lnB>
                      <a:noFill/>
                    </a:lnB>
                  </a:tcPr>
                </a:tc>
                <a:extLst>
                  <a:ext uri="{0D108BD9-81ED-4DB2-BD59-A6C34878D82A}">
                    <a16:rowId xmlns:a16="http://schemas.microsoft.com/office/drawing/2014/main" val="194923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59">
                    <a:lnL>
                      <a:noFill/>
                    </a:lnL>
                    <a:lnR>
                      <a:noFill/>
                    </a:lnR>
                    <a:lnT>
                      <a:noFill/>
                    </a:lnT>
                    <a:lnB>
                      <a:noFill/>
                    </a:lnB>
                  </a:tcPr>
                </a:tc>
                <a:extLst>
                  <a:ext uri="{0D108BD9-81ED-4DB2-BD59-A6C34878D82A}">
                    <a16:rowId xmlns:a16="http://schemas.microsoft.com/office/drawing/2014/main" val="1403248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59">
                    <a:lnL>
                      <a:noFill/>
                    </a:lnL>
                    <a:lnR>
                      <a:noFill/>
                    </a:lnR>
                    <a:lnT>
                      <a:noFill/>
                    </a:lnT>
                    <a:lnB>
                      <a:noFill/>
                    </a:lnB>
                  </a:tcPr>
                </a:tc>
                <a:extLst>
                  <a:ext uri="{0D108BD9-81ED-4DB2-BD59-A6C34878D82A}">
                    <a16:rowId xmlns:a16="http://schemas.microsoft.com/office/drawing/2014/main" val="76660816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59">
                    <a:lnL>
                      <a:noFill/>
                    </a:lnL>
                    <a:lnR>
                      <a:noFill/>
                    </a:lnR>
                    <a:lnT>
                      <a:noFill/>
                    </a:lnT>
                    <a:lnB>
                      <a:noFill/>
                    </a:lnB>
                  </a:tcPr>
                </a:tc>
                <a:extLst>
                  <a:ext uri="{0D108BD9-81ED-4DB2-BD59-A6C34878D82A}">
                    <a16:rowId xmlns:a16="http://schemas.microsoft.com/office/drawing/2014/main" val="15478729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59">
                    <a:lnL>
                      <a:noFill/>
                    </a:lnL>
                    <a:lnR>
                      <a:noFill/>
                    </a:lnR>
                    <a:lnT>
                      <a:noFill/>
                    </a:lnT>
                    <a:lnB>
                      <a:noFill/>
                    </a:lnB>
                  </a:tcPr>
                </a:tc>
                <a:extLst>
                  <a:ext uri="{0D108BD9-81ED-4DB2-BD59-A6C34878D82A}">
                    <a16:rowId xmlns:a16="http://schemas.microsoft.com/office/drawing/2014/main" val="21942155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59">
                    <a:lnL>
                      <a:noFill/>
                    </a:lnL>
                    <a:lnR>
                      <a:noFill/>
                    </a:lnR>
                    <a:lnT>
                      <a:noFill/>
                    </a:lnT>
                    <a:lnB>
                      <a:noFill/>
                    </a:lnB>
                  </a:tcPr>
                </a:tc>
                <a:extLst>
                  <a:ext uri="{0D108BD9-81ED-4DB2-BD59-A6C34878D82A}">
                    <a16:rowId xmlns:a16="http://schemas.microsoft.com/office/drawing/2014/main" val="10998236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59">
                    <a:lnL>
                      <a:noFill/>
                    </a:lnL>
                    <a:lnR>
                      <a:noFill/>
                    </a:lnR>
                    <a:lnT>
                      <a:noFill/>
                    </a:lnT>
                    <a:lnB>
                      <a:noFill/>
                    </a:lnB>
                  </a:tcPr>
                </a:tc>
                <a:extLst>
                  <a:ext uri="{0D108BD9-81ED-4DB2-BD59-A6C34878D82A}">
                    <a16:rowId xmlns:a16="http://schemas.microsoft.com/office/drawing/2014/main" val="57832444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59">
                    <a:lnL>
                      <a:noFill/>
                    </a:lnL>
                    <a:lnR>
                      <a:noFill/>
                    </a:lnR>
                    <a:lnT>
                      <a:noFill/>
                    </a:lnT>
                    <a:lnB>
                      <a:noFill/>
                    </a:lnB>
                  </a:tcPr>
                </a:tc>
                <a:extLst>
                  <a:ext uri="{0D108BD9-81ED-4DB2-BD59-A6C34878D82A}">
                    <a16:rowId xmlns:a16="http://schemas.microsoft.com/office/drawing/2014/main" val="130394714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59">
                    <a:lnL>
                      <a:noFill/>
                    </a:lnL>
                    <a:lnR>
                      <a:noFill/>
                    </a:lnR>
                    <a:lnT>
                      <a:noFill/>
                    </a:lnT>
                    <a:lnB>
                      <a:noFill/>
                    </a:lnB>
                  </a:tcPr>
                </a:tc>
                <a:extLst>
                  <a:ext uri="{0D108BD9-81ED-4DB2-BD59-A6C34878D82A}">
                    <a16:rowId xmlns:a16="http://schemas.microsoft.com/office/drawing/2014/main" val="77978728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59">
                    <a:lnL>
                      <a:noFill/>
                    </a:lnL>
                    <a:lnR>
                      <a:noFill/>
                    </a:lnR>
                    <a:lnT>
                      <a:noFill/>
                    </a:lnT>
                    <a:lnB>
                      <a:noFill/>
                    </a:lnB>
                  </a:tcPr>
                </a:tc>
                <a:extLst>
                  <a:ext uri="{0D108BD9-81ED-4DB2-BD59-A6C34878D82A}">
                    <a16:rowId xmlns:a16="http://schemas.microsoft.com/office/drawing/2014/main" val="38650842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59">
                    <a:lnL>
                      <a:noFill/>
                    </a:lnL>
                    <a:lnR>
                      <a:noFill/>
                    </a:lnR>
                    <a:lnT>
                      <a:noFill/>
                    </a:lnT>
                    <a:lnB>
                      <a:noFill/>
                    </a:lnB>
                  </a:tcPr>
                </a:tc>
                <a:extLst>
                  <a:ext uri="{0D108BD9-81ED-4DB2-BD59-A6C34878D82A}">
                    <a16:rowId xmlns:a16="http://schemas.microsoft.com/office/drawing/2014/main" val="22711516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59">
                    <a:lnL>
                      <a:noFill/>
                    </a:lnL>
                    <a:lnR>
                      <a:noFill/>
                    </a:lnR>
                    <a:lnT>
                      <a:noFill/>
                    </a:lnT>
                    <a:lnB>
                      <a:noFill/>
                    </a:lnB>
                  </a:tcPr>
                </a:tc>
                <a:extLst>
                  <a:ext uri="{0D108BD9-81ED-4DB2-BD59-A6C34878D82A}">
                    <a16:rowId xmlns:a16="http://schemas.microsoft.com/office/drawing/2014/main" val="25744770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59">
                    <a:lnL>
                      <a:noFill/>
                    </a:lnL>
                    <a:lnR>
                      <a:noFill/>
                    </a:lnR>
                    <a:lnT>
                      <a:noFill/>
                    </a:lnT>
                    <a:lnB>
                      <a:noFill/>
                    </a:lnB>
                  </a:tcPr>
                </a:tc>
                <a:extLst>
                  <a:ext uri="{0D108BD9-81ED-4DB2-BD59-A6C34878D82A}">
                    <a16:rowId xmlns:a16="http://schemas.microsoft.com/office/drawing/2014/main" val="19073324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59">
                    <a:lnL>
                      <a:noFill/>
                    </a:lnL>
                    <a:lnR>
                      <a:noFill/>
                    </a:lnR>
                    <a:lnT>
                      <a:noFill/>
                    </a:lnT>
                    <a:lnB>
                      <a:noFill/>
                    </a:lnB>
                  </a:tcPr>
                </a:tc>
                <a:extLst>
                  <a:ext uri="{0D108BD9-81ED-4DB2-BD59-A6C34878D82A}">
                    <a16:rowId xmlns:a16="http://schemas.microsoft.com/office/drawing/2014/main" val="10305845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59">
                    <a:lnL>
                      <a:noFill/>
                    </a:lnL>
                    <a:lnR>
                      <a:noFill/>
                    </a:lnR>
                    <a:lnT>
                      <a:noFill/>
                    </a:lnT>
                    <a:lnB>
                      <a:noFill/>
                    </a:lnB>
                  </a:tcPr>
                </a:tc>
                <a:extLst>
                  <a:ext uri="{0D108BD9-81ED-4DB2-BD59-A6C34878D82A}">
                    <a16:rowId xmlns:a16="http://schemas.microsoft.com/office/drawing/2014/main" val="372630879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59">
                    <a:lnL>
                      <a:noFill/>
                    </a:lnL>
                    <a:lnR>
                      <a:noFill/>
                    </a:lnR>
                    <a:lnT>
                      <a:noFill/>
                    </a:lnT>
                    <a:lnB>
                      <a:noFill/>
                    </a:lnB>
                  </a:tcPr>
                </a:tc>
                <a:extLst>
                  <a:ext uri="{0D108BD9-81ED-4DB2-BD59-A6C34878D82A}">
                    <a16:rowId xmlns:a16="http://schemas.microsoft.com/office/drawing/2014/main" val="31878337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59">
                    <a:lnL>
                      <a:noFill/>
                    </a:lnL>
                    <a:lnR>
                      <a:noFill/>
                    </a:lnR>
                    <a:lnT>
                      <a:noFill/>
                    </a:lnT>
                    <a:lnB>
                      <a:noFill/>
                    </a:lnB>
                  </a:tcPr>
                </a:tc>
                <a:extLst>
                  <a:ext uri="{0D108BD9-81ED-4DB2-BD59-A6C34878D82A}">
                    <a16:rowId xmlns:a16="http://schemas.microsoft.com/office/drawing/2014/main" val="28211055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59">
                    <a:lnL>
                      <a:noFill/>
                    </a:lnL>
                    <a:lnR>
                      <a:noFill/>
                    </a:lnR>
                    <a:lnT>
                      <a:noFill/>
                    </a:lnT>
                    <a:lnB>
                      <a:noFill/>
                    </a:lnB>
                  </a:tcPr>
                </a:tc>
                <a:extLst>
                  <a:ext uri="{0D108BD9-81ED-4DB2-BD59-A6C34878D82A}">
                    <a16:rowId xmlns:a16="http://schemas.microsoft.com/office/drawing/2014/main" val="11850092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59">
                    <a:lnL>
                      <a:noFill/>
                    </a:lnL>
                    <a:lnR>
                      <a:noFill/>
                    </a:lnR>
                    <a:lnT>
                      <a:noFill/>
                    </a:lnT>
                    <a:lnB>
                      <a:noFill/>
                    </a:lnB>
                  </a:tcPr>
                </a:tc>
                <a:extLst>
                  <a:ext uri="{0D108BD9-81ED-4DB2-BD59-A6C34878D82A}">
                    <a16:rowId xmlns:a16="http://schemas.microsoft.com/office/drawing/2014/main" val="328475733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59">
                    <a:lnL>
                      <a:noFill/>
                    </a:lnL>
                    <a:lnR>
                      <a:noFill/>
                    </a:lnR>
                    <a:lnT>
                      <a:noFill/>
                    </a:lnT>
                    <a:lnB>
                      <a:noFill/>
                    </a:lnB>
                  </a:tcPr>
                </a:tc>
                <a:extLst>
                  <a:ext uri="{0D108BD9-81ED-4DB2-BD59-A6C34878D82A}">
                    <a16:rowId xmlns:a16="http://schemas.microsoft.com/office/drawing/2014/main" val="15077231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59">
                    <a:lnL>
                      <a:noFill/>
                    </a:lnL>
                    <a:lnR>
                      <a:noFill/>
                    </a:lnR>
                    <a:lnT>
                      <a:noFill/>
                    </a:lnT>
                    <a:lnB>
                      <a:noFill/>
                    </a:lnB>
                  </a:tcPr>
                </a:tc>
                <a:extLst>
                  <a:ext uri="{0D108BD9-81ED-4DB2-BD59-A6C34878D82A}">
                    <a16:rowId xmlns:a16="http://schemas.microsoft.com/office/drawing/2014/main" val="59328964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59">
                    <a:lnL>
                      <a:noFill/>
                    </a:lnL>
                    <a:lnR>
                      <a:noFill/>
                    </a:lnR>
                    <a:lnT>
                      <a:noFill/>
                    </a:lnT>
                    <a:lnB>
                      <a:noFill/>
                    </a:lnB>
                  </a:tcPr>
                </a:tc>
                <a:extLst>
                  <a:ext uri="{0D108BD9-81ED-4DB2-BD59-A6C34878D82A}">
                    <a16:rowId xmlns:a16="http://schemas.microsoft.com/office/drawing/2014/main" val="387449310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59">
                    <a:lnL>
                      <a:noFill/>
                    </a:lnL>
                    <a:lnR>
                      <a:noFill/>
                    </a:lnR>
                    <a:lnT>
                      <a:noFill/>
                    </a:lnT>
                    <a:lnB>
                      <a:noFill/>
                    </a:lnB>
                  </a:tcPr>
                </a:tc>
                <a:extLst>
                  <a:ext uri="{0D108BD9-81ED-4DB2-BD59-A6C34878D82A}">
                    <a16:rowId xmlns:a16="http://schemas.microsoft.com/office/drawing/2014/main" val="244217063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59">
                    <a:lnL>
                      <a:noFill/>
                    </a:lnL>
                    <a:lnR>
                      <a:noFill/>
                    </a:lnR>
                    <a:lnT>
                      <a:noFill/>
                    </a:lnT>
                    <a:lnB>
                      <a:noFill/>
                    </a:lnB>
                  </a:tcPr>
                </a:tc>
                <a:extLst>
                  <a:ext uri="{0D108BD9-81ED-4DB2-BD59-A6C34878D82A}">
                    <a16:rowId xmlns:a16="http://schemas.microsoft.com/office/drawing/2014/main" val="247067524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59">
                    <a:lnL>
                      <a:noFill/>
                    </a:lnL>
                    <a:lnR>
                      <a:noFill/>
                    </a:lnR>
                    <a:lnT>
                      <a:noFill/>
                    </a:lnT>
                    <a:lnB>
                      <a:noFill/>
                    </a:lnB>
                  </a:tcPr>
                </a:tc>
                <a:extLst>
                  <a:ext uri="{0D108BD9-81ED-4DB2-BD59-A6C34878D82A}">
                    <a16:rowId xmlns:a16="http://schemas.microsoft.com/office/drawing/2014/main" val="191018078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59">
                    <a:lnL>
                      <a:noFill/>
                    </a:lnL>
                    <a:lnR>
                      <a:noFill/>
                    </a:lnR>
                    <a:lnT>
                      <a:noFill/>
                    </a:lnT>
                    <a:lnB>
                      <a:noFill/>
                    </a:lnB>
                  </a:tcPr>
                </a:tc>
                <a:extLst>
                  <a:ext uri="{0D108BD9-81ED-4DB2-BD59-A6C34878D82A}">
                    <a16:rowId xmlns:a16="http://schemas.microsoft.com/office/drawing/2014/main" val="4272584413"/>
                  </a:ext>
                </a:extLst>
              </a:tr>
              <a:tr h="48405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59">
                    <a:lnL>
                      <a:noFill/>
                    </a:lnL>
                    <a:lnR>
                      <a:noFill/>
                    </a:lnR>
                    <a:lnT>
                      <a:noFill/>
                    </a:lnT>
                    <a:lnB>
                      <a:noFill/>
                    </a:lnB>
                  </a:tcPr>
                </a:tc>
                <a:extLst>
                  <a:ext uri="{0D108BD9-81ED-4DB2-BD59-A6C34878D82A}">
                    <a16:rowId xmlns:a16="http://schemas.microsoft.com/office/drawing/2014/main" val="5092678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59">
                    <a:lnL>
                      <a:noFill/>
                    </a:lnL>
                    <a:lnR>
                      <a:noFill/>
                    </a:lnR>
                    <a:lnT>
                      <a:noFill/>
                    </a:lnT>
                    <a:lnB>
                      <a:noFill/>
                    </a:lnB>
                  </a:tcPr>
                </a:tc>
                <a:extLst>
                  <a:ext uri="{0D108BD9-81ED-4DB2-BD59-A6C34878D82A}">
                    <a16:rowId xmlns:a16="http://schemas.microsoft.com/office/drawing/2014/main" val="2711137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59">
                    <a:lnL>
                      <a:noFill/>
                    </a:lnL>
                    <a:lnR>
                      <a:noFill/>
                    </a:lnR>
                    <a:lnT>
                      <a:noFill/>
                    </a:lnT>
                    <a:lnB>
                      <a:noFill/>
                    </a:lnB>
                  </a:tcPr>
                </a:tc>
                <a:extLst>
                  <a:ext uri="{0D108BD9-81ED-4DB2-BD59-A6C34878D82A}">
                    <a16:rowId xmlns:a16="http://schemas.microsoft.com/office/drawing/2014/main" val="39377544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59">
                    <a:lnL>
                      <a:noFill/>
                    </a:lnL>
                    <a:lnR>
                      <a:noFill/>
                    </a:lnR>
                    <a:lnT>
                      <a:noFill/>
                    </a:lnT>
                    <a:lnB>
                      <a:noFill/>
                    </a:lnB>
                  </a:tcPr>
                </a:tc>
                <a:extLst>
                  <a:ext uri="{0D108BD9-81ED-4DB2-BD59-A6C34878D82A}">
                    <a16:rowId xmlns:a16="http://schemas.microsoft.com/office/drawing/2014/main" val="24176658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59">
                    <a:lnL>
                      <a:noFill/>
                    </a:lnL>
                    <a:lnR>
                      <a:noFill/>
                    </a:lnR>
                    <a:lnT>
                      <a:noFill/>
                    </a:lnT>
                    <a:lnB>
                      <a:noFill/>
                    </a:lnB>
                  </a:tcPr>
                </a:tc>
                <a:extLst>
                  <a:ext uri="{0D108BD9-81ED-4DB2-BD59-A6C34878D82A}">
                    <a16:rowId xmlns:a16="http://schemas.microsoft.com/office/drawing/2014/main" val="23083609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59">
                    <a:lnL>
                      <a:noFill/>
                    </a:lnL>
                    <a:lnR>
                      <a:noFill/>
                    </a:lnR>
                    <a:lnT>
                      <a:noFill/>
                    </a:lnT>
                    <a:lnB>
                      <a:noFill/>
                    </a:lnB>
                  </a:tcPr>
                </a:tc>
                <a:extLst>
                  <a:ext uri="{0D108BD9-81ED-4DB2-BD59-A6C34878D82A}">
                    <a16:rowId xmlns:a16="http://schemas.microsoft.com/office/drawing/2014/main" val="30297955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59">
                    <a:lnL>
                      <a:noFill/>
                    </a:lnL>
                    <a:lnR>
                      <a:noFill/>
                    </a:lnR>
                    <a:lnT>
                      <a:noFill/>
                    </a:lnT>
                    <a:lnB>
                      <a:noFill/>
                    </a:lnB>
                  </a:tcPr>
                </a:tc>
                <a:extLst>
                  <a:ext uri="{0D108BD9-81ED-4DB2-BD59-A6C34878D82A}">
                    <a16:rowId xmlns:a16="http://schemas.microsoft.com/office/drawing/2014/main" val="222860422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59">
                    <a:lnL>
                      <a:noFill/>
                    </a:lnL>
                    <a:lnR>
                      <a:noFill/>
                    </a:lnR>
                    <a:lnT>
                      <a:noFill/>
                    </a:lnT>
                    <a:lnB>
                      <a:noFill/>
                    </a:lnB>
                  </a:tcPr>
                </a:tc>
                <a:extLst>
                  <a:ext uri="{0D108BD9-81ED-4DB2-BD59-A6C34878D82A}">
                    <a16:rowId xmlns:a16="http://schemas.microsoft.com/office/drawing/2014/main" val="118153419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59">
                    <a:lnL>
                      <a:noFill/>
                    </a:lnL>
                    <a:lnR>
                      <a:noFill/>
                    </a:lnR>
                    <a:lnT>
                      <a:noFill/>
                    </a:lnT>
                    <a:lnB>
                      <a:noFill/>
                    </a:lnB>
                  </a:tcPr>
                </a:tc>
                <a:extLst>
                  <a:ext uri="{0D108BD9-81ED-4DB2-BD59-A6C34878D82A}">
                    <a16:rowId xmlns:a16="http://schemas.microsoft.com/office/drawing/2014/main" val="20599444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59">
                    <a:lnL>
                      <a:noFill/>
                    </a:lnL>
                    <a:lnR>
                      <a:noFill/>
                    </a:lnR>
                    <a:lnT>
                      <a:noFill/>
                    </a:lnT>
                    <a:lnB>
                      <a:noFill/>
                    </a:lnB>
                  </a:tcPr>
                </a:tc>
                <a:extLst>
                  <a:ext uri="{0D108BD9-81ED-4DB2-BD59-A6C34878D82A}">
                    <a16:rowId xmlns:a16="http://schemas.microsoft.com/office/drawing/2014/main" val="41051366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59">
                    <a:lnL>
                      <a:noFill/>
                    </a:lnL>
                    <a:lnR>
                      <a:noFill/>
                    </a:lnR>
                    <a:lnT>
                      <a:noFill/>
                    </a:lnT>
                    <a:lnB>
                      <a:noFill/>
                    </a:lnB>
                  </a:tcPr>
                </a:tc>
                <a:extLst>
                  <a:ext uri="{0D108BD9-81ED-4DB2-BD59-A6C34878D82A}">
                    <a16:rowId xmlns:a16="http://schemas.microsoft.com/office/drawing/2014/main" val="31952839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59">
                    <a:lnL>
                      <a:noFill/>
                    </a:lnL>
                    <a:lnR>
                      <a:noFill/>
                    </a:lnR>
                    <a:lnT>
                      <a:noFill/>
                    </a:lnT>
                    <a:lnB>
                      <a:noFill/>
                    </a:lnB>
                  </a:tcPr>
                </a:tc>
                <a:extLst>
                  <a:ext uri="{0D108BD9-81ED-4DB2-BD59-A6C34878D82A}">
                    <a16:rowId xmlns:a16="http://schemas.microsoft.com/office/drawing/2014/main" val="354234678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59">
                    <a:lnL>
                      <a:noFill/>
                    </a:lnL>
                    <a:lnR>
                      <a:noFill/>
                    </a:lnR>
                    <a:lnT>
                      <a:noFill/>
                    </a:lnT>
                    <a:lnB>
                      <a:noFill/>
                    </a:lnB>
                  </a:tcPr>
                </a:tc>
                <a:extLst>
                  <a:ext uri="{0D108BD9-81ED-4DB2-BD59-A6C34878D82A}">
                    <a16:rowId xmlns:a16="http://schemas.microsoft.com/office/drawing/2014/main" val="12296788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59">
                    <a:lnL>
                      <a:noFill/>
                    </a:lnL>
                    <a:lnR>
                      <a:noFill/>
                    </a:lnR>
                    <a:lnT>
                      <a:noFill/>
                    </a:lnT>
                    <a:lnB>
                      <a:noFill/>
                    </a:lnB>
                  </a:tcPr>
                </a:tc>
                <a:extLst>
                  <a:ext uri="{0D108BD9-81ED-4DB2-BD59-A6C34878D82A}">
                    <a16:rowId xmlns:a16="http://schemas.microsoft.com/office/drawing/2014/main" val="282177608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59">
                    <a:lnL>
                      <a:noFill/>
                    </a:lnL>
                    <a:lnR>
                      <a:noFill/>
                    </a:lnR>
                    <a:lnT>
                      <a:noFill/>
                    </a:lnT>
                    <a:lnB>
                      <a:noFill/>
                    </a:lnB>
                  </a:tcPr>
                </a:tc>
                <a:extLst>
                  <a:ext uri="{0D108BD9-81ED-4DB2-BD59-A6C34878D82A}">
                    <a16:rowId xmlns:a16="http://schemas.microsoft.com/office/drawing/2014/main" val="1170927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59">
                    <a:lnL>
                      <a:noFill/>
                    </a:lnL>
                    <a:lnR>
                      <a:noFill/>
                    </a:lnR>
                    <a:lnT>
                      <a:noFill/>
                    </a:lnT>
                    <a:lnB>
                      <a:noFill/>
                    </a:lnB>
                  </a:tcPr>
                </a:tc>
                <a:extLst>
                  <a:ext uri="{0D108BD9-81ED-4DB2-BD59-A6C34878D82A}">
                    <a16:rowId xmlns:a16="http://schemas.microsoft.com/office/drawing/2014/main" val="289655011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59">
                    <a:lnL>
                      <a:noFill/>
                    </a:lnL>
                    <a:lnR>
                      <a:noFill/>
                    </a:lnR>
                    <a:lnT>
                      <a:noFill/>
                    </a:lnT>
                    <a:lnB>
                      <a:noFill/>
                    </a:lnB>
                  </a:tcPr>
                </a:tc>
                <a:extLst>
                  <a:ext uri="{0D108BD9-81ED-4DB2-BD59-A6C34878D82A}">
                    <a16:rowId xmlns:a16="http://schemas.microsoft.com/office/drawing/2014/main" val="309361559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59">
                    <a:lnL>
                      <a:noFill/>
                    </a:lnL>
                    <a:lnR>
                      <a:noFill/>
                    </a:lnR>
                    <a:lnT>
                      <a:noFill/>
                    </a:lnT>
                    <a:lnB>
                      <a:noFill/>
                    </a:lnB>
                  </a:tcPr>
                </a:tc>
                <a:extLst>
                  <a:ext uri="{0D108BD9-81ED-4DB2-BD59-A6C34878D82A}">
                    <a16:rowId xmlns:a16="http://schemas.microsoft.com/office/drawing/2014/main" val="384768540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59">
                    <a:lnL>
                      <a:noFill/>
                    </a:lnL>
                    <a:lnR>
                      <a:noFill/>
                    </a:lnR>
                    <a:lnT>
                      <a:noFill/>
                    </a:lnT>
                    <a:lnB>
                      <a:noFill/>
                    </a:lnB>
                  </a:tcPr>
                </a:tc>
                <a:extLst>
                  <a:ext uri="{0D108BD9-81ED-4DB2-BD59-A6C34878D82A}">
                    <a16:rowId xmlns:a16="http://schemas.microsoft.com/office/drawing/2014/main" val="357582310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59">
                    <a:lnL>
                      <a:noFill/>
                    </a:lnL>
                    <a:lnR>
                      <a:noFill/>
                    </a:lnR>
                    <a:lnT>
                      <a:noFill/>
                    </a:lnT>
                    <a:lnB>
                      <a:noFill/>
                    </a:lnB>
                  </a:tcPr>
                </a:tc>
                <a:extLst>
                  <a:ext uri="{0D108BD9-81ED-4DB2-BD59-A6C34878D82A}">
                    <a16:rowId xmlns:a16="http://schemas.microsoft.com/office/drawing/2014/main" val="234993099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59">
                    <a:lnL>
                      <a:noFill/>
                    </a:lnL>
                    <a:lnR>
                      <a:noFill/>
                    </a:lnR>
                    <a:lnT>
                      <a:noFill/>
                    </a:lnT>
                    <a:lnB>
                      <a:noFill/>
                    </a:lnB>
                  </a:tcPr>
                </a:tc>
                <a:extLst>
                  <a:ext uri="{0D108BD9-81ED-4DB2-BD59-A6C34878D82A}">
                    <a16:rowId xmlns:a16="http://schemas.microsoft.com/office/drawing/2014/main" val="45793672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59">
                    <a:lnL>
                      <a:noFill/>
                    </a:lnL>
                    <a:lnR>
                      <a:noFill/>
                    </a:lnR>
                    <a:lnT>
                      <a:noFill/>
                    </a:lnT>
                    <a:lnB>
                      <a:noFill/>
                    </a:lnB>
                  </a:tcPr>
                </a:tc>
                <a:extLst>
                  <a:ext uri="{0D108BD9-81ED-4DB2-BD59-A6C34878D82A}">
                    <a16:rowId xmlns:a16="http://schemas.microsoft.com/office/drawing/2014/main" val="28688119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59">
                    <a:lnL>
                      <a:noFill/>
                    </a:lnL>
                    <a:lnR>
                      <a:noFill/>
                    </a:lnR>
                    <a:lnT>
                      <a:noFill/>
                    </a:lnT>
                    <a:lnB>
                      <a:noFill/>
                    </a:lnB>
                  </a:tcPr>
                </a:tc>
                <a:extLst>
                  <a:ext uri="{0D108BD9-81ED-4DB2-BD59-A6C34878D82A}">
                    <a16:rowId xmlns:a16="http://schemas.microsoft.com/office/drawing/2014/main" val="41037349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59">
                    <a:lnL>
                      <a:noFill/>
                    </a:lnL>
                    <a:lnR>
                      <a:noFill/>
                    </a:lnR>
                    <a:lnT>
                      <a:noFill/>
                    </a:lnT>
                    <a:lnB>
                      <a:noFill/>
                    </a:lnB>
                  </a:tcPr>
                </a:tc>
                <a:extLst>
                  <a:ext uri="{0D108BD9-81ED-4DB2-BD59-A6C34878D82A}">
                    <a16:rowId xmlns:a16="http://schemas.microsoft.com/office/drawing/2014/main" val="264301713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59">
                    <a:lnL>
                      <a:noFill/>
                    </a:lnL>
                    <a:lnR>
                      <a:noFill/>
                    </a:lnR>
                    <a:lnT>
                      <a:noFill/>
                    </a:lnT>
                    <a:lnB>
                      <a:noFill/>
                    </a:lnB>
                  </a:tcPr>
                </a:tc>
                <a:extLst>
                  <a:ext uri="{0D108BD9-81ED-4DB2-BD59-A6C34878D82A}">
                    <a16:rowId xmlns:a16="http://schemas.microsoft.com/office/drawing/2014/main" val="16569470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59">
                    <a:lnL>
                      <a:noFill/>
                    </a:lnL>
                    <a:lnR>
                      <a:noFill/>
                    </a:lnR>
                    <a:lnT>
                      <a:noFill/>
                    </a:lnT>
                    <a:lnB>
                      <a:noFill/>
                    </a:lnB>
                  </a:tcPr>
                </a:tc>
                <a:extLst>
                  <a:ext uri="{0D108BD9-81ED-4DB2-BD59-A6C34878D82A}">
                    <a16:rowId xmlns:a16="http://schemas.microsoft.com/office/drawing/2014/main" val="33303185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59">
                    <a:lnL>
                      <a:noFill/>
                    </a:lnL>
                    <a:lnR>
                      <a:noFill/>
                    </a:lnR>
                    <a:lnT>
                      <a:noFill/>
                    </a:lnT>
                    <a:lnB>
                      <a:noFill/>
                    </a:lnB>
                  </a:tcPr>
                </a:tc>
                <a:extLst>
                  <a:ext uri="{0D108BD9-81ED-4DB2-BD59-A6C34878D82A}">
                    <a16:rowId xmlns:a16="http://schemas.microsoft.com/office/drawing/2014/main" val="407700051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59">
                    <a:lnL>
                      <a:noFill/>
                    </a:lnL>
                    <a:lnR>
                      <a:noFill/>
                    </a:lnR>
                    <a:lnT>
                      <a:noFill/>
                    </a:lnT>
                    <a:lnB>
                      <a:noFill/>
                    </a:lnB>
                  </a:tcPr>
                </a:tc>
                <a:extLst>
                  <a:ext uri="{0D108BD9-81ED-4DB2-BD59-A6C34878D82A}">
                    <a16:rowId xmlns:a16="http://schemas.microsoft.com/office/drawing/2014/main" val="21922735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59">
                    <a:lnL>
                      <a:noFill/>
                    </a:lnL>
                    <a:lnR>
                      <a:noFill/>
                    </a:lnR>
                    <a:lnT>
                      <a:noFill/>
                    </a:lnT>
                    <a:lnB>
                      <a:noFill/>
                    </a:lnB>
                  </a:tcPr>
                </a:tc>
                <a:extLst>
                  <a:ext uri="{0D108BD9-81ED-4DB2-BD59-A6C34878D82A}">
                    <a16:rowId xmlns:a16="http://schemas.microsoft.com/office/drawing/2014/main" val="33874323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59">
                    <a:lnL>
                      <a:noFill/>
                    </a:lnL>
                    <a:lnR>
                      <a:noFill/>
                    </a:lnR>
                    <a:lnT>
                      <a:noFill/>
                    </a:lnT>
                    <a:lnB>
                      <a:noFill/>
                    </a:lnB>
                  </a:tcPr>
                </a:tc>
                <a:extLst>
                  <a:ext uri="{0D108BD9-81ED-4DB2-BD59-A6C34878D82A}">
                    <a16:rowId xmlns:a16="http://schemas.microsoft.com/office/drawing/2014/main" val="428386418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59">
                    <a:lnL>
                      <a:noFill/>
                    </a:lnL>
                    <a:lnR>
                      <a:noFill/>
                    </a:lnR>
                    <a:lnT>
                      <a:noFill/>
                    </a:lnT>
                    <a:lnB>
                      <a:noFill/>
                    </a:lnB>
                  </a:tcPr>
                </a:tc>
                <a:extLst>
                  <a:ext uri="{0D108BD9-81ED-4DB2-BD59-A6C34878D82A}">
                    <a16:rowId xmlns:a16="http://schemas.microsoft.com/office/drawing/2014/main" val="3601494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59">
                    <a:lnL>
                      <a:noFill/>
                    </a:lnL>
                    <a:lnR>
                      <a:noFill/>
                    </a:lnR>
                    <a:lnT>
                      <a:noFill/>
                    </a:lnT>
                    <a:lnB>
                      <a:noFill/>
                    </a:lnB>
                  </a:tcPr>
                </a:tc>
                <a:extLst>
                  <a:ext uri="{0D108BD9-81ED-4DB2-BD59-A6C34878D82A}">
                    <a16:rowId xmlns:a16="http://schemas.microsoft.com/office/drawing/2014/main" val="424052842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59">
                    <a:lnL>
                      <a:noFill/>
                    </a:lnL>
                    <a:lnR>
                      <a:noFill/>
                    </a:lnR>
                    <a:lnT>
                      <a:noFill/>
                    </a:lnT>
                    <a:lnB>
                      <a:noFill/>
                    </a:lnB>
                  </a:tcPr>
                </a:tc>
                <a:extLst>
                  <a:ext uri="{0D108BD9-81ED-4DB2-BD59-A6C34878D82A}">
                    <a16:rowId xmlns:a16="http://schemas.microsoft.com/office/drawing/2014/main" val="37696705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59">
                    <a:lnL>
                      <a:noFill/>
                    </a:lnL>
                    <a:lnR>
                      <a:noFill/>
                    </a:lnR>
                    <a:lnT>
                      <a:noFill/>
                    </a:lnT>
                    <a:lnB>
                      <a:noFill/>
                    </a:lnB>
                  </a:tcPr>
                </a:tc>
                <a:extLst>
                  <a:ext uri="{0D108BD9-81ED-4DB2-BD59-A6C34878D82A}">
                    <a16:rowId xmlns:a16="http://schemas.microsoft.com/office/drawing/2014/main" val="332725224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59">
                    <a:lnL>
                      <a:noFill/>
                    </a:lnL>
                    <a:lnR>
                      <a:noFill/>
                    </a:lnR>
                    <a:lnT>
                      <a:noFill/>
                    </a:lnT>
                    <a:lnB>
                      <a:noFill/>
                    </a:lnB>
                  </a:tcPr>
                </a:tc>
                <a:extLst>
                  <a:ext uri="{0D108BD9-81ED-4DB2-BD59-A6C34878D82A}">
                    <a16:rowId xmlns:a16="http://schemas.microsoft.com/office/drawing/2014/main" val="2898087214"/>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59">
                    <a:lnL>
                      <a:noFill/>
                    </a:lnL>
                    <a:lnR>
                      <a:noFill/>
                    </a:lnR>
                    <a:lnT>
                      <a:noFill/>
                    </a:lnT>
                    <a:lnB>
                      <a:noFill/>
                    </a:lnB>
                  </a:tcPr>
                </a:tc>
                <a:extLst>
                  <a:ext uri="{0D108BD9-81ED-4DB2-BD59-A6C34878D82A}">
                    <a16:rowId xmlns:a16="http://schemas.microsoft.com/office/drawing/2014/main" val="18699710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59">
                    <a:lnL>
                      <a:noFill/>
                    </a:lnL>
                    <a:lnR>
                      <a:noFill/>
                    </a:lnR>
                    <a:lnT>
                      <a:noFill/>
                    </a:lnT>
                    <a:lnB>
                      <a:noFill/>
                    </a:lnB>
                  </a:tcPr>
                </a:tc>
                <a:extLst>
                  <a:ext uri="{0D108BD9-81ED-4DB2-BD59-A6C34878D82A}">
                    <a16:rowId xmlns:a16="http://schemas.microsoft.com/office/drawing/2014/main" val="2932680333"/>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59">
                    <a:lnL>
                      <a:noFill/>
                    </a:lnL>
                    <a:lnR>
                      <a:noFill/>
                    </a:lnR>
                    <a:lnT>
                      <a:noFill/>
                    </a:lnT>
                    <a:lnB>
                      <a:noFill/>
                    </a:lnB>
                  </a:tcPr>
                </a:tc>
                <a:extLst>
                  <a:ext uri="{0D108BD9-81ED-4DB2-BD59-A6C34878D82A}">
                    <a16:rowId xmlns:a16="http://schemas.microsoft.com/office/drawing/2014/main" val="49569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59">
                    <a:lnL>
                      <a:noFill/>
                    </a:lnL>
                    <a:lnR>
                      <a:noFill/>
                    </a:lnR>
                    <a:lnT>
                      <a:noFill/>
                    </a:lnT>
                    <a:lnB>
                      <a:noFill/>
                    </a:lnB>
                  </a:tcPr>
                </a:tc>
                <a:extLst>
                  <a:ext uri="{0D108BD9-81ED-4DB2-BD59-A6C34878D82A}">
                    <a16:rowId xmlns:a16="http://schemas.microsoft.com/office/drawing/2014/main" val="5543656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59">
                    <a:lnL>
                      <a:noFill/>
                    </a:lnL>
                    <a:lnR>
                      <a:noFill/>
                    </a:lnR>
                    <a:lnT>
                      <a:noFill/>
                    </a:lnT>
                    <a:lnB>
                      <a:noFill/>
                    </a:lnB>
                  </a:tcPr>
                </a:tc>
                <a:extLst>
                  <a:ext uri="{0D108BD9-81ED-4DB2-BD59-A6C34878D82A}">
                    <a16:rowId xmlns:a16="http://schemas.microsoft.com/office/drawing/2014/main" val="1161202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59">
                    <a:lnL>
                      <a:noFill/>
                    </a:lnL>
                    <a:lnR>
                      <a:noFill/>
                    </a:lnR>
                    <a:lnT>
                      <a:noFill/>
                    </a:lnT>
                    <a:lnB>
                      <a:noFill/>
                    </a:lnB>
                  </a:tcPr>
                </a:tc>
                <a:extLst>
                  <a:ext uri="{0D108BD9-81ED-4DB2-BD59-A6C34878D82A}">
                    <a16:rowId xmlns:a16="http://schemas.microsoft.com/office/drawing/2014/main" val="158170420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59">
                    <a:lnL>
                      <a:noFill/>
                    </a:lnL>
                    <a:lnR>
                      <a:noFill/>
                    </a:lnR>
                    <a:lnT>
                      <a:noFill/>
                    </a:lnT>
                    <a:lnB>
                      <a:noFill/>
                    </a:lnB>
                  </a:tcPr>
                </a:tc>
                <a:extLst>
                  <a:ext uri="{0D108BD9-81ED-4DB2-BD59-A6C34878D82A}">
                    <a16:rowId xmlns:a16="http://schemas.microsoft.com/office/drawing/2014/main" val="1301369183"/>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59">
                    <a:lnL>
                      <a:noFill/>
                    </a:lnL>
                    <a:lnR>
                      <a:noFill/>
                    </a:lnR>
                    <a:lnT>
                      <a:noFill/>
                    </a:lnT>
                    <a:lnB>
                      <a:noFill/>
                    </a:lnB>
                  </a:tcPr>
                </a:tc>
                <a:extLst>
                  <a:ext uri="{0D108BD9-81ED-4DB2-BD59-A6C34878D82A}">
                    <a16:rowId xmlns:a16="http://schemas.microsoft.com/office/drawing/2014/main" val="1709837304"/>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59">
                    <a:lnL>
                      <a:noFill/>
                    </a:lnL>
                    <a:lnR>
                      <a:noFill/>
                    </a:lnR>
                    <a:lnT>
                      <a:noFill/>
                    </a:lnT>
                    <a:lnB>
                      <a:noFill/>
                    </a:lnB>
                  </a:tcPr>
                </a:tc>
                <a:extLst>
                  <a:ext uri="{0D108BD9-81ED-4DB2-BD59-A6C34878D82A}">
                    <a16:rowId xmlns:a16="http://schemas.microsoft.com/office/drawing/2014/main" val="1792241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59">
                    <a:lnL>
                      <a:noFill/>
                    </a:lnL>
                    <a:lnR>
                      <a:noFill/>
                    </a:lnR>
                    <a:lnT>
                      <a:noFill/>
                    </a:lnT>
                    <a:lnB>
                      <a:noFill/>
                    </a:lnB>
                  </a:tcPr>
                </a:tc>
                <a:extLst>
                  <a:ext uri="{0D108BD9-81ED-4DB2-BD59-A6C34878D82A}">
                    <a16:rowId xmlns:a16="http://schemas.microsoft.com/office/drawing/2014/main" val="14495598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59">
                    <a:lnL>
                      <a:noFill/>
                    </a:lnL>
                    <a:lnR>
                      <a:noFill/>
                    </a:lnR>
                    <a:lnT>
                      <a:noFill/>
                    </a:lnT>
                    <a:lnB>
                      <a:noFill/>
                    </a:lnB>
                  </a:tcPr>
                </a:tc>
                <a:extLst>
                  <a:ext uri="{0D108BD9-81ED-4DB2-BD59-A6C34878D82A}">
                    <a16:rowId xmlns:a16="http://schemas.microsoft.com/office/drawing/2014/main" val="2013597603"/>
                  </a:ext>
                </a:extLst>
              </a:tr>
              <a:tr h="114309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5611" y="2081849"/>
            <a:ext cx="5501313" cy="3609344"/>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5"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867"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6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Tree>
    <p:extLst>
      <p:ext uri="{BB962C8B-B14F-4D97-AF65-F5344CB8AC3E}">
        <p14:creationId xmlns:p14="http://schemas.microsoft.com/office/powerpoint/2010/main" val="2913249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6939732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69239" y="5849207"/>
            <a:ext cx="11653523" cy="941386"/>
          </a:xfrm>
        </p:spPr>
        <p:txBody>
          <a:bodyPr/>
          <a:lstStyle/>
          <a:p>
            <a:r>
              <a:rPr lang="en-US" sz="2745" dirty="0"/>
              <a:t>Strong consistency, checksums/CRC and background scrubbing to preserve data integrity</a:t>
            </a:r>
          </a:p>
        </p:txBody>
      </p:sp>
      <p:sp>
        <p:nvSpPr>
          <p:cNvPr id="10" name="Rectangle 9"/>
          <p:cNvSpPr/>
          <p:nvPr/>
        </p:nvSpPr>
        <p:spPr bwMode="auto">
          <a:xfrm>
            <a:off x="267681" y="3279596"/>
            <a:ext cx="3854627" cy="250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LRS</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3 replicas, 1 region</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Protect against disk, node, rack failures</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Write is ack’d when all replicas are committed</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Superior to dual-parity RAID</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8068515" y="3279596"/>
            <a:ext cx="3854627" cy="250262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RA-GRS</a:t>
            </a:r>
          </a:p>
          <a:p>
            <a:pP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GRS + Read access to secondary</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Separate secondary endpoint</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RPO delay to secondary can be queried</a:t>
            </a: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4168097" y="3279596"/>
            <a:ext cx="3854627" cy="250262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367"/>
            <a:r>
              <a:rPr lang="en-US" sz="1961" dirty="0">
                <a:solidFill>
                  <a:srgbClr val="FFFFFF"/>
                </a:solidFill>
                <a:latin typeface="Segoe UI"/>
              </a:rPr>
              <a:t>GRS</a:t>
            </a:r>
          </a:p>
          <a:p>
            <a:pPr defTabSz="914367"/>
            <a:endParaRPr lang="en-US" sz="1765" dirty="0">
              <a:solidFill>
                <a:srgbClr val="FFFFFF"/>
              </a:solidFill>
              <a:latin typeface="Segoe UI"/>
            </a:endParaRPr>
          </a:p>
          <a:p>
            <a:pPr marL="280121" indent="-280121" defTabSz="914367">
              <a:buFont typeface="Arial" panose="020B0604020202020204" pitchFamily="34" charset="0"/>
              <a:buChar char="•"/>
            </a:pPr>
            <a:r>
              <a:rPr lang="en-US" sz="1765" dirty="0">
                <a:solidFill>
                  <a:srgbClr val="FFFFFF"/>
                </a:solidFill>
                <a:latin typeface="Segoe UI"/>
              </a:rPr>
              <a:t>6 replicas, 2 regions (3/region)</a:t>
            </a:r>
          </a:p>
          <a:p>
            <a:pPr marL="280121" indent="-280121" defTabSz="914367">
              <a:buFont typeface="Arial" panose="020B0604020202020204" pitchFamily="34" charset="0"/>
              <a:buChar char="•"/>
            </a:pPr>
            <a:r>
              <a:rPr lang="en-US" sz="1765" dirty="0">
                <a:solidFill>
                  <a:srgbClr val="FFFFFF"/>
                </a:solidFill>
                <a:latin typeface="Segoe UI"/>
              </a:rPr>
              <a:t>Protects against major regional disasters</a:t>
            </a:r>
          </a:p>
          <a:p>
            <a:pPr marL="280121" indent="-280121" defTabSz="914367">
              <a:buFont typeface="Arial" panose="020B0604020202020204" pitchFamily="34" charset="0"/>
              <a:buChar char="•"/>
            </a:pPr>
            <a:r>
              <a:rPr lang="en-US" sz="1765" dirty="0">
                <a:solidFill>
                  <a:srgbClr val="FFFFFF"/>
                </a:solidFill>
                <a:latin typeface="Segoe UI"/>
              </a:rPr>
              <a:t>Asynchronous to secondary</a:t>
            </a:r>
          </a:p>
          <a:p>
            <a:pPr marL="280121" indent="-280121" defTabSz="914367">
              <a:buFont typeface="Arial" panose="020B0604020202020204" pitchFamily="34" charset="0"/>
              <a:buChar char="•"/>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p:txBody>
      </p:sp>
      <p:grpSp>
        <p:nvGrpSpPr>
          <p:cNvPr id="8" name="Group 7"/>
          <p:cNvGrpSpPr/>
          <p:nvPr/>
        </p:nvGrpSpPr>
        <p:grpSpPr>
          <a:xfrm>
            <a:off x="1672080" y="1337343"/>
            <a:ext cx="1045829" cy="1649360"/>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p:cNvGrpSpPr/>
          <p:nvPr/>
        </p:nvGrpSpPr>
        <p:grpSpPr>
          <a:xfrm>
            <a:off x="4455764" y="1337342"/>
            <a:ext cx="3279293" cy="2016956"/>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30" name="TextBox 129"/>
            <p:cNvSpPr txBox="1"/>
            <p:nvPr/>
          </p:nvSpPr>
          <p:spPr>
            <a:xfrm>
              <a:off x="5813691"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31" name="TextBox 130"/>
            <p:cNvSpPr txBox="1"/>
            <p:nvPr/>
          </p:nvSpPr>
          <p:spPr>
            <a:xfrm>
              <a:off x="4656600"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32" name="TextBox 131"/>
            <p:cNvSpPr txBox="1"/>
            <p:nvPr/>
          </p:nvSpPr>
          <p:spPr>
            <a:xfrm>
              <a:off x="6809352"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grpSp>
      <p:grpSp>
        <p:nvGrpSpPr>
          <p:cNvPr id="7" name="Group 6"/>
          <p:cNvGrpSpPr/>
          <p:nvPr/>
        </p:nvGrpSpPr>
        <p:grpSpPr>
          <a:xfrm>
            <a:off x="8356182" y="1337342"/>
            <a:ext cx="3279293" cy="2016956"/>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45" name="TextBox 144"/>
            <p:cNvSpPr txBox="1"/>
            <p:nvPr/>
          </p:nvSpPr>
          <p:spPr>
            <a:xfrm>
              <a:off x="9792320"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46" name="TextBox 145"/>
            <p:cNvSpPr txBox="1"/>
            <p:nvPr/>
          </p:nvSpPr>
          <p:spPr>
            <a:xfrm>
              <a:off x="8635229"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47" name="TextBox 146"/>
            <p:cNvSpPr txBox="1"/>
            <p:nvPr/>
          </p:nvSpPr>
          <p:spPr>
            <a:xfrm>
              <a:off x="10787981"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972121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Concepts</a:t>
            </a:r>
          </a:p>
        </p:txBody>
      </p:sp>
      <p:grpSp>
        <p:nvGrpSpPr>
          <p:cNvPr id="29" name="Group 28"/>
          <p:cNvGrpSpPr/>
          <p:nvPr/>
        </p:nvGrpSpPr>
        <p:grpSpPr>
          <a:xfrm>
            <a:off x="2003612" y="1667429"/>
            <a:ext cx="8184777" cy="4258236"/>
            <a:chOff x="1192306" y="1595717"/>
            <a:chExt cx="8184777" cy="4258236"/>
          </a:xfrm>
        </p:grpSpPr>
        <p:sp>
          <p:nvSpPr>
            <p:cNvPr id="3" name="Rectangle: Rounded Corners 2"/>
            <p:cNvSpPr/>
            <p:nvPr/>
          </p:nvSpPr>
          <p:spPr bwMode="auto">
            <a:xfrm>
              <a:off x="1192306" y="1595718"/>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p:cNvSpPr/>
            <p:nvPr/>
          </p:nvSpPr>
          <p:spPr bwMode="auto">
            <a:xfrm>
              <a:off x="4213412"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1532964" y="3411069"/>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Account</a:t>
              </a:r>
            </a:p>
          </p:txBody>
        </p:sp>
        <p:sp>
          <p:nvSpPr>
            <p:cNvPr id="43" name="Rectangle: Rounded Corners 42"/>
            <p:cNvSpPr/>
            <p:nvPr/>
          </p:nvSpPr>
          <p:spPr bwMode="auto">
            <a:xfrm>
              <a:off x="4338918"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82" name="Rectangle: Rounded Corners 81"/>
            <p:cNvSpPr/>
            <p:nvPr/>
          </p:nvSpPr>
          <p:spPr bwMode="auto">
            <a:xfrm>
              <a:off x="4338918"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Table</a:t>
              </a:r>
            </a:p>
          </p:txBody>
        </p:sp>
        <p:sp>
          <p:nvSpPr>
            <p:cNvPr id="83" name="Rectangle: Rounded Corners 82"/>
            <p:cNvSpPr/>
            <p:nvPr/>
          </p:nvSpPr>
          <p:spPr bwMode="auto">
            <a:xfrm>
              <a:off x="4338918"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Queue</a:t>
              </a:r>
            </a:p>
          </p:txBody>
        </p:sp>
        <p:sp>
          <p:nvSpPr>
            <p:cNvPr id="84" name="Rectangle: Rounded Corners 83"/>
            <p:cNvSpPr/>
            <p:nvPr/>
          </p:nvSpPr>
          <p:spPr bwMode="auto">
            <a:xfrm>
              <a:off x="4338918"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Share</a:t>
              </a:r>
            </a:p>
          </p:txBody>
        </p:sp>
        <p:sp>
          <p:nvSpPr>
            <p:cNvPr id="85" name="Rectangle: Rounded Corners 84"/>
            <p:cNvSpPr/>
            <p:nvPr/>
          </p:nvSpPr>
          <p:spPr bwMode="auto">
            <a:xfrm>
              <a:off x="7234518"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Rounded Corners 85"/>
            <p:cNvSpPr/>
            <p:nvPr/>
          </p:nvSpPr>
          <p:spPr bwMode="auto">
            <a:xfrm>
              <a:off x="7360024"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Blobs</a:t>
              </a:r>
            </a:p>
          </p:txBody>
        </p:sp>
        <p:sp>
          <p:nvSpPr>
            <p:cNvPr id="87" name="Rectangle: Rounded Corners 86"/>
            <p:cNvSpPr/>
            <p:nvPr/>
          </p:nvSpPr>
          <p:spPr bwMode="auto">
            <a:xfrm>
              <a:off x="7360024"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Entities</a:t>
              </a:r>
            </a:p>
          </p:txBody>
        </p:sp>
        <p:sp>
          <p:nvSpPr>
            <p:cNvPr id="88" name="Rectangle: Rounded Corners 87"/>
            <p:cNvSpPr/>
            <p:nvPr/>
          </p:nvSpPr>
          <p:spPr bwMode="auto">
            <a:xfrm>
              <a:off x="7360024"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Messages</a:t>
              </a:r>
            </a:p>
          </p:txBody>
        </p:sp>
        <p:sp>
          <p:nvSpPr>
            <p:cNvPr id="89" name="Rectangle: Rounded Corners 88"/>
            <p:cNvSpPr/>
            <p:nvPr/>
          </p:nvSpPr>
          <p:spPr bwMode="auto">
            <a:xfrm>
              <a:off x="7360024"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Files</a:t>
              </a:r>
            </a:p>
          </p:txBody>
        </p:sp>
        <p:cxnSp>
          <p:nvCxnSpPr>
            <p:cNvPr id="6" name="Straight Arrow Connector 5"/>
            <p:cNvCxnSpPr>
              <a:stCxn id="4" idx="3"/>
              <a:endCxn id="43" idx="1"/>
            </p:cNvCxnSpPr>
            <p:nvPr/>
          </p:nvCxnSpPr>
          <p:spPr>
            <a:xfrm flipV="1">
              <a:off x="2994211" y="2326340"/>
              <a:ext cx="1344707" cy="139849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 idx="3"/>
            </p:cNvCxnSpPr>
            <p:nvPr/>
          </p:nvCxnSpPr>
          <p:spPr>
            <a:xfrm flipV="1">
              <a:off x="2994211" y="3177537"/>
              <a:ext cx="1470213" cy="54729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 idx="3"/>
              <a:endCxn id="83" idx="1"/>
            </p:cNvCxnSpPr>
            <p:nvPr/>
          </p:nvCxnSpPr>
          <p:spPr>
            <a:xfrm>
              <a:off x="2994211" y="3724834"/>
              <a:ext cx="1344707" cy="40386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3"/>
              <a:endCxn id="84" idx="1"/>
            </p:cNvCxnSpPr>
            <p:nvPr/>
          </p:nvCxnSpPr>
          <p:spPr>
            <a:xfrm>
              <a:off x="2994211" y="3724834"/>
              <a:ext cx="1344707" cy="13451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3" idx="3"/>
              <a:endCxn id="86" idx="1"/>
            </p:cNvCxnSpPr>
            <p:nvPr/>
          </p:nvCxnSpPr>
          <p:spPr>
            <a:xfrm>
              <a:off x="6230471" y="232634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2" idx="3"/>
              <a:endCxn id="87" idx="1"/>
            </p:cNvCxnSpPr>
            <p:nvPr/>
          </p:nvCxnSpPr>
          <p:spPr>
            <a:xfrm>
              <a:off x="6230471" y="318740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3" idx="3"/>
              <a:endCxn id="88" idx="1"/>
            </p:cNvCxnSpPr>
            <p:nvPr/>
          </p:nvCxnSpPr>
          <p:spPr>
            <a:xfrm>
              <a:off x="6230471" y="4128694"/>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3"/>
              <a:endCxn id="89" idx="1"/>
            </p:cNvCxnSpPr>
            <p:nvPr/>
          </p:nvCxnSpPr>
          <p:spPr>
            <a:xfrm>
              <a:off x="6230471" y="5069988"/>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39520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
        <p:nvSpPr>
          <p:cNvPr id="3" name="Rectangle 2"/>
          <p:cNvSpPr/>
          <p:nvPr/>
        </p:nvSpPr>
        <p:spPr bwMode="auto">
          <a:xfrm>
            <a:off x="5041385"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7052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11.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WHITE_4" id="{0FB74676-36EE-4D8B-875D-1E89DB2C9529}" vid="{C9DABDB7-56A0-4A19-85C1-A098175306BB}"/>
    </a:ext>
  </a:extLst>
</a:theme>
</file>

<file path=ppt/theme/theme8.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9.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5648</TotalTime>
  <Words>4511</Words>
  <Application>Microsoft Office PowerPoint</Application>
  <PresentationFormat>Widescreen</PresentationFormat>
  <Paragraphs>834</Paragraphs>
  <Slides>35</Slides>
  <Notes>30</Notes>
  <HiddenSlides>0</HiddenSlides>
  <MMClips>1</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35</vt:i4>
      </vt:variant>
    </vt:vector>
  </HeadingPairs>
  <TitlesOfParts>
    <vt:vector size="63" baseType="lpstr">
      <vt:lpstr>ＭＳ Ｐゴシック</vt:lpstr>
      <vt:lpstr>Arial</vt:lpstr>
      <vt:lpstr>Avenir LT Pro 45 Book</vt:lpstr>
      <vt:lpstr>Calibri</vt:lpstr>
      <vt:lpstr>Calibri Light</vt:lpstr>
      <vt:lpstr>Consolas</vt:lpstr>
      <vt:lpstr>Courier New</vt:lpstr>
      <vt:lpstr>Segoe Pro</vt:lpstr>
      <vt:lpstr>Segoe Pro Light</vt:lpstr>
      <vt:lpstr>Segoe UI</vt:lpstr>
      <vt:lpstr>Segoe UI Light</vt:lpstr>
      <vt:lpstr>Segoe UI Semibold</vt:lpstr>
      <vt:lpstr>Segoe UI Semilight</vt:lpstr>
      <vt:lpstr>Times New Roman</vt:lpstr>
      <vt:lpstr>Verdana</vt:lpstr>
      <vt:lpstr>Wingdings</vt:lpstr>
      <vt:lpstr>Office Theme</vt:lpstr>
      <vt:lpstr>5_5-30536_Build_2014_Breakout_Template_White_16x9</vt:lpstr>
      <vt:lpstr>WHITE TEMPLATE</vt:lpstr>
      <vt:lpstr>5_Office Theme</vt:lpstr>
      <vt:lpstr>1_Office Theme</vt:lpstr>
      <vt:lpstr>5-50002_Ignite_Breakout_Template</vt:lpstr>
      <vt:lpstr>1_WHITE TEMPLATE</vt:lpstr>
      <vt:lpstr>STB Product Families 2013</vt:lpstr>
      <vt:lpstr>STB Product Families 2015</vt:lpstr>
      <vt:lpstr>wpc 2015 (2)</vt:lpstr>
      <vt:lpstr>Windows Azure</vt:lpstr>
      <vt:lpstr>think-cell Slide</vt:lpstr>
      <vt:lpstr>Microsoft Azure Azure Storage Story  </vt:lpstr>
      <vt:lpstr>PowerPoint Presentation</vt:lpstr>
      <vt:lpstr>Huge infrastructure scale is the enabler</vt:lpstr>
      <vt:lpstr>PowerPoint Presentation</vt:lpstr>
      <vt:lpstr>PowerPoint Presentation</vt:lpstr>
      <vt:lpstr>Azure Storage Services</vt:lpstr>
      <vt:lpstr>Azure Storage Durability</vt:lpstr>
      <vt:lpstr>Azure Storage Concepts</vt:lpstr>
      <vt:lpstr>Azure Storage Services</vt:lpstr>
      <vt:lpstr>Azure Blob Storage</vt:lpstr>
      <vt:lpstr>Types of Blobs</vt:lpstr>
      <vt:lpstr>Azure Blob Storage .NET Application and programmatic storage access https://azure.microsoft.com/en-gb/documentation/articles/storage-dotnet-how-to-use-blobs/ </vt:lpstr>
      <vt:lpstr>Azure Storage Services</vt:lpstr>
      <vt:lpstr>Azure Table Storage</vt:lpstr>
      <vt:lpstr>Azure Table Storage .NET Application and programmatic storage access https://azure.microsoft.com/en-gb/documentation/articles/storage-dotnet-how-to-use-tables/ </vt:lpstr>
      <vt:lpstr>Azure Storage Services</vt:lpstr>
      <vt:lpstr>Azure Queue Storage</vt:lpstr>
      <vt:lpstr>PowerPoint Presentation</vt:lpstr>
      <vt:lpstr>Azure SQL Database</vt:lpstr>
      <vt:lpstr>Traditional approach: relational stores</vt:lpstr>
      <vt:lpstr>NoSQL approach: various types of stores</vt:lpstr>
      <vt:lpstr>Key-value stores</vt:lpstr>
      <vt:lpstr>Wide-column stores</vt:lpstr>
      <vt:lpstr>Document stores</vt:lpstr>
      <vt:lpstr>Azure DocumentDB</vt:lpstr>
      <vt:lpstr>PowerPoint Presentation</vt:lpstr>
      <vt:lpstr>Well-suited for web and mobile apps</vt:lpstr>
      <vt:lpstr>PowerPoint Presentation</vt:lpstr>
      <vt:lpstr>Azure Event Hubs</vt:lpstr>
      <vt:lpstr>Azure IoT Hubs</vt:lpstr>
      <vt:lpstr>Azure IoT Hubs</vt:lpstr>
      <vt:lpstr>Orb of Intelligence Blog Post here: http://bit.ly/orbofintelligence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Nicholson</dc:creator>
  <cp:lastModifiedBy>Lee Stott</cp:lastModifiedBy>
  <cp:revision>37</cp:revision>
  <dcterms:created xsi:type="dcterms:W3CDTF">2016-11-03T09:45:38Z</dcterms:created>
  <dcterms:modified xsi:type="dcterms:W3CDTF">2016-11-07T09:15:48Z</dcterms:modified>
</cp:coreProperties>
</file>